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handoutMasterIdLst>
    <p:handoutMasterId r:id="rId12"/>
  </p:handoutMasterIdLst>
  <p:sldIdLst>
    <p:sldId id="464" r:id="rId4"/>
    <p:sldId id="492" r:id="rId5"/>
    <p:sldId id="485" r:id="rId6"/>
    <p:sldId id="489" r:id="rId7"/>
    <p:sldId id="549" r:id="rId9"/>
    <p:sldId id="550" r:id="rId10"/>
    <p:sldId id="488" r:id="rId11"/>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0" userDrawn="1">
          <p15:clr>
            <a:srgbClr val="A4A3A4"/>
          </p15:clr>
        </p15:guide>
        <p15:guide id="2" pos="37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7DCF"/>
    <a:srgbClr val="FFFFFF"/>
    <a:srgbClr val="0A7FC0"/>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90"/>
        <p:guide pos="378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257.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2023</a:t>
            </a:r>
            <a:r>
              <a:rPr lang="zh-CN" altLang="en-US"/>
              <a:t>年协会将通过对精密仪器设备产业与工业母</a:t>
            </a:r>
            <a:r>
              <a:rPr lang="zh-CN" altLang="en-US"/>
              <a:t>机与技术发展的调研、检索、分析，找出瓶颈问题和制度障碍，提出产业创新发展相关建议，为该领域发展和政策制定供有价值的参考，为该产业企业的知识产权发展与保护提供建议，精准把握产业现状及创新发展潜力，推动产业实现高质量发展；</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6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6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6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6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tags" Target="../tags/tag186.xml"/><Relationship Id="rId2" Type="http://schemas.openxmlformats.org/officeDocument/2006/relationships/slideLayout" Target="../slideLayouts/slideLayout13.xml"/><Relationship Id="rId19" Type="http://schemas.openxmlformats.org/officeDocument/2006/relationships/tags" Target="../tags/tag18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5" Type="http://schemas.openxmlformats.org/officeDocument/2006/relationships/slideLayout" Target="../slideLayouts/slideLayout1.xml"/><Relationship Id="rId14" Type="http://schemas.openxmlformats.org/officeDocument/2006/relationships/tags" Target="../tags/tag202.xml"/><Relationship Id="rId13" Type="http://schemas.openxmlformats.org/officeDocument/2006/relationships/image" Target="../media/image2.png"/><Relationship Id="rId12" Type="http://schemas.openxmlformats.org/officeDocument/2006/relationships/tags" Target="../tags/tag201.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4" Type="http://schemas.openxmlformats.org/officeDocument/2006/relationships/slideLayout" Target="../slideLayouts/slideLayout18.xml"/><Relationship Id="rId13" Type="http://schemas.openxmlformats.org/officeDocument/2006/relationships/tags" Target="../tags/tag21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3.xml"/></Relationships>
</file>

<file path=ppt/slides/_rels/slide3.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image" Target="../media/image3.png"/><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6" Type="http://schemas.openxmlformats.org/officeDocument/2006/relationships/slideLayout" Target="../slideLayouts/slideLayout18.xml"/><Relationship Id="rId15" Type="http://schemas.openxmlformats.org/officeDocument/2006/relationships/tags" Target="../tags/tag229.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tags" Target="../tags/tag216.xml"/></Relationships>
</file>

<file path=ppt/slides/_rels/slide4.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6" Type="http://schemas.openxmlformats.org/officeDocument/2006/relationships/notesSlide" Target="../notesSlides/notesSlide1.xml"/><Relationship Id="rId25" Type="http://schemas.openxmlformats.org/officeDocument/2006/relationships/slideLayout" Target="../slideLayouts/slideLayout18.xml"/><Relationship Id="rId24" Type="http://schemas.openxmlformats.org/officeDocument/2006/relationships/tags" Target="../tags/tag249.xml"/><Relationship Id="rId23" Type="http://schemas.openxmlformats.org/officeDocument/2006/relationships/image" Target="../media/image7.jpeg"/><Relationship Id="rId22" Type="http://schemas.openxmlformats.org/officeDocument/2006/relationships/image" Target="../media/image6.jpeg"/><Relationship Id="rId21" Type="http://schemas.openxmlformats.org/officeDocument/2006/relationships/image" Target="../media/image5.jpeg"/><Relationship Id="rId20" Type="http://schemas.openxmlformats.org/officeDocument/2006/relationships/image" Target="../media/image4.jpeg"/><Relationship Id="rId2" Type="http://schemas.openxmlformats.org/officeDocument/2006/relationships/tags" Target="../tags/tag231.xml"/><Relationship Id="rId19" Type="http://schemas.openxmlformats.org/officeDocument/2006/relationships/tags" Target="../tags/tag248.xml"/><Relationship Id="rId18" Type="http://schemas.openxmlformats.org/officeDocument/2006/relationships/tags" Target="../tags/tag247.xml"/><Relationship Id="rId17" Type="http://schemas.openxmlformats.org/officeDocument/2006/relationships/tags" Target="../tags/tag246.xml"/><Relationship Id="rId16" Type="http://schemas.openxmlformats.org/officeDocument/2006/relationships/tags" Target="../tags/tag245.xml"/><Relationship Id="rId15" Type="http://schemas.openxmlformats.org/officeDocument/2006/relationships/tags" Target="../tags/tag244.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tags" Target="../tags/tag250.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image" Target="../media/image10.jpeg"/><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image" Target="../media/image2.png"/><Relationship Id="rId4" Type="http://schemas.openxmlformats.org/officeDocument/2006/relationships/tags" Target="../tags/tag253.xml"/><Relationship Id="rId3" Type="http://schemas.openxmlformats.org/officeDocument/2006/relationships/image" Target="../media/image9.png"/><Relationship Id="rId2" Type="http://schemas.openxmlformats.org/officeDocument/2006/relationships/tags" Target="../tags/tag252.xml"/><Relationship Id="rId10" Type="http://schemas.openxmlformats.org/officeDocument/2006/relationships/slideLayout" Target="../slideLayouts/slideLayout1.xml"/><Relationship Id="rId1" Type="http://schemas.openxmlformats.org/officeDocument/2006/relationships/tags" Target="../tags/tag2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4" name="组合 23"/>
          <p:cNvGrpSpPr/>
          <p:nvPr/>
        </p:nvGrpSpPr>
        <p:grpSpPr>
          <a:xfrm>
            <a:off x="227330" y="255270"/>
            <a:ext cx="11758295" cy="6350000"/>
            <a:chOff x="358" y="402"/>
            <a:chExt cx="18517" cy="10000"/>
          </a:xfrm>
        </p:grpSpPr>
        <p:sp>
          <p:nvSpPr>
            <p:cNvPr id="27" name="矩形 26"/>
            <p:cNvSpPr/>
            <p:nvPr>
              <p:custDataLst>
                <p:tags r:id="rId2"/>
              </p:custDataLst>
            </p:nvPr>
          </p:nvSpPr>
          <p:spPr>
            <a:xfrm>
              <a:off x="395" y="402"/>
              <a:ext cx="18444" cy="10000"/>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连接符 3"/>
            <p:cNvCxnSpPr/>
            <p:nvPr>
              <p:custDataLst>
                <p:tags r:id="rId3"/>
              </p:custDataLst>
            </p:nvPr>
          </p:nvCxnSpPr>
          <p:spPr>
            <a:xfrm flipH="1">
              <a:off x="3938" y="407"/>
              <a:ext cx="35" cy="9995"/>
            </a:xfrm>
            <a:prstGeom prst="line">
              <a:avLst/>
            </a:prstGeom>
            <a:ln w="349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4"/>
              </p:custDataLst>
            </p:nvPr>
          </p:nvCxnSpPr>
          <p:spPr>
            <a:xfrm flipH="1">
              <a:off x="7680" y="402"/>
              <a:ext cx="35" cy="9995"/>
            </a:xfrm>
            <a:prstGeom prst="line">
              <a:avLst/>
            </a:prstGeom>
            <a:ln w="349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5"/>
              </p:custDataLst>
            </p:nvPr>
          </p:nvCxnSpPr>
          <p:spPr>
            <a:xfrm flipH="1">
              <a:off x="11422" y="407"/>
              <a:ext cx="35" cy="9995"/>
            </a:xfrm>
            <a:prstGeom prst="line">
              <a:avLst/>
            </a:prstGeom>
            <a:ln w="349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6"/>
              </p:custDataLst>
            </p:nvPr>
          </p:nvCxnSpPr>
          <p:spPr>
            <a:xfrm flipH="1">
              <a:off x="15123" y="407"/>
              <a:ext cx="35" cy="9995"/>
            </a:xfrm>
            <a:prstGeom prst="line">
              <a:avLst/>
            </a:prstGeom>
            <a:ln w="349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7"/>
              </p:custDataLst>
            </p:nvPr>
          </p:nvCxnSpPr>
          <p:spPr>
            <a:xfrm flipH="1" flipV="1">
              <a:off x="358" y="3725"/>
              <a:ext cx="18481" cy="27"/>
            </a:xfrm>
            <a:prstGeom prst="line">
              <a:avLst/>
            </a:prstGeom>
            <a:ln w="3492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8"/>
              </p:custDataLst>
            </p:nvPr>
          </p:nvCxnSpPr>
          <p:spPr>
            <a:xfrm flipH="1" flipV="1">
              <a:off x="395" y="7185"/>
              <a:ext cx="18481" cy="27"/>
            </a:xfrm>
            <a:prstGeom prst="line">
              <a:avLst/>
            </a:prstGeom>
            <a:ln w="34925" cap="flat">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custDataLst>
              <p:tags r:id="rId9"/>
            </p:custDataLst>
          </p:nvPr>
        </p:nvSpPr>
        <p:spPr>
          <a:xfrm>
            <a:off x="2546985" y="2404745"/>
            <a:ext cx="9415145" cy="21380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10"/>
            </p:custDataLst>
          </p:nvPr>
        </p:nvSpPr>
        <p:spPr>
          <a:xfrm>
            <a:off x="1223645" y="100330"/>
            <a:ext cx="4064000" cy="368300"/>
          </a:xfrm>
          <a:prstGeom prst="rect">
            <a:avLst/>
          </a:prstGeom>
          <a:noFill/>
        </p:spPr>
        <p:txBody>
          <a:bodyPr wrap="square" rtlCol="0">
            <a:spAutoFit/>
          </a:bodyPr>
          <a:p>
            <a:endParaRPr lang="zh-CN" altLang="en-US"/>
          </a:p>
        </p:txBody>
      </p:sp>
      <p:sp>
        <p:nvSpPr>
          <p:cNvPr id="15" name="文本框 14"/>
          <p:cNvSpPr txBox="1"/>
          <p:nvPr>
            <p:custDataLst>
              <p:tags r:id="rId11"/>
            </p:custDataLst>
          </p:nvPr>
        </p:nvSpPr>
        <p:spPr>
          <a:xfrm>
            <a:off x="3155315" y="2842260"/>
            <a:ext cx="8549005" cy="1198880"/>
          </a:xfrm>
          <a:prstGeom prst="rect">
            <a:avLst/>
          </a:prstGeom>
          <a:noFill/>
        </p:spPr>
        <p:txBody>
          <a:bodyPr wrap="square" rtlCol="0">
            <a:spAutoFit/>
          </a:bodyPr>
          <a:p>
            <a:pPr algn="l"/>
            <a:r>
              <a:rPr lang="zh-CN" altLang="en-US" sz="7200">
                <a:solidFill>
                  <a:schemeClr val="bg1"/>
                </a:solidFill>
                <a:latin typeface="汉仪雅酷黑 55W" panose="020B0504020202020204" pitchFamily="34" charset="-122"/>
                <a:ea typeface="汉仪雅酷黑 55W" panose="020B0504020202020204" pitchFamily="34" charset="-122"/>
                <a:cs typeface="汉仪雅酷黑 45W" panose="020B0404020202020204" charset="-122"/>
              </a:rPr>
              <a:t>协会重点工作汇报</a:t>
            </a:r>
            <a:endParaRPr lang="zh-CN" altLang="en-US" sz="7200" b="1">
              <a:solidFill>
                <a:schemeClr val="bg1"/>
              </a:solidFill>
              <a:latin typeface="汉仪雅酷黑 55W" panose="020B0504020202020204" pitchFamily="34" charset="-122"/>
              <a:ea typeface="汉仪雅酷黑 55W" panose="020B0504020202020204" pitchFamily="34" charset="-122"/>
              <a:cs typeface="汉仪雅酷黑 45W" panose="020B0404020202020204" charset="-122"/>
            </a:endParaRPr>
          </a:p>
        </p:txBody>
      </p:sp>
      <p:pic>
        <p:nvPicPr>
          <p:cNvPr id="2" name="图片 1" descr="logo (7)"/>
          <p:cNvPicPr>
            <a:picLocks noChangeAspect="1"/>
          </p:cNvPicPr>
          <p:nvPr>
            <p:custDataLst>
              <p:tags r:id="rId12"/>
            </p:custDataLst>
          </p:nvPr>
        </p:nvPicPr>
        <p:blipFill>
          <a:blip r:embed="rId13"/>
          <a:srcRect l="34180" t="20524" r="34012" b="28902"/>
          <a:stretch>
            <a:fillRect/>
          </a:stretch>
        </p:blipFill>
        <p:spPr>
          <a:xfrm>
            <a:off x="334645" y="296545"/>
            <a:ext cx="840740" cy="944245"/>
          </a:xfrm>
          <a:prstGeom prst="rect">
            <a:avLst/>
          </a:prstGeom>
        </p:spPr>
      </p:pic>
    </p:spTree>
    <p:custDataLst>
      <p:tags r:id="rId1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95" name="文本框 194"/>
          <p:cNvSpPr txBox="1"/>
          <p:nvPr>
            <p:custDataLst>
              <p:tags r:id="rId1"/>
            </p:custDataLst>
          </p:nvPr>
        </p:nvSpPr>
        <p:spPr>
          <a:xfrm>
            <a:off x="2077085" y="3077210"/>
            <a:ext cx="2487295" cy="1084580"/>
          </a:xfrm>
          <a:prstGeom prst="rect">
            <a:avLst/>
          </a:prstGeom>
          <a:noFill/>
        </p:spPr>
        <p:txBody>
          <a:bodyPr wrap="square" rtlCol="0">
            <a:noAutofit/>
          </a:bodyPr>
          <a:p>
            <a:pPr indent="0" fontAlgn="auto">
              <a:lnSpc>
                <a:spcPct val="150000"/>
              </a:lnSpc>
              <a:spcBef>
                <a:spcPts val="0"/>
              </a:spcBef>
              <a:spcAft>
                <a:spcPts val="800"/>
              </a:spcAft>
              <a:buSzPct val="100000"/>
              <a:buNone/>
            </a:pPr>
            <a:r>
              <a:rPr lang="zh-CN" altLang="en-US" sz="2000" spc="180">
                <a:solidFill>
                  <a:schemeClr val="dk1">
                    <a:lumMod val="85000"/>
                    <a:lumOff val="15000"/>
                  </a:schemeClr>
                </a:solidFill>
                <a:latin typeface="微软雅黑" panose="020B0503020204020204" pitchFamily="34" charset="-122"/>
                <a:ea typeface="微软雅黑" panose="020B0503020204020204" pitchFamily="34" charset="-122"/>
                <a:sym typeface="+mn-ea"/>
              </a:rPr>
              <a:t>慈善捐赠项目汇报推荐慈善平台部长</a:t>
            </a:r>
            <a:endParaRPr lang="zh-CN" altLang="en-US" sz="2000" spc="180">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custDataLst>
              <p:tags r:id="rId2"/>
            </p:custDataLst>
          </p:nvPr>
        </p:nvCxnSpPr>
        <p:spPr>
          <a:xfrm>
            <a:off x="2263765" y="2935891"/>
            <a:ext cx="1934630" cy="0"/>
          </a:xfrm>
          <a:prstGeom prst="line">
            <a:avLst/>
          </a:prstGeom>
          <a:ln w="1270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 name="流程图: 资料带 6"/>
          <p:cNvSpPr/>
          <p:nvPr>
            <p:custDataLst>
              <p:tags r:id="rId3"/>
            </p:custDataLst>
          </p:nvPr>
        </p:nvSpPr>
        <p:spPr>
          <a:xfrm>
            <a:off x="2981718" y="2169027"/>
            <a:ext cx="639588" cy="512491"/>
          </a:xfrm>
          <a:prstGeom prst="flowChartPunchedTa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600" b="1" dirty="0">
                <a:solidFill>
                  <a:schemeClr val="lt1"/>
                </a:solidFill>
                <a:latin typeface="微软雅黑" panose="020B0503020204020204" pitchFamily="34" charset="-122"/>
                <a:ea typeface="微软雅黑" panose="020B0503020204020204" pitchFamily="34" charset="-122"/>
              </a:rPr>
              <a:t>01</a:t>
            </a:r>
            <a:endParaRPr lang="en-US" altLang="zh-CN" sz="1600" b="1" dirty="0">
              <a:solidFill>
                <a:schemeClr val="lt1"/>
              </a:solidFill>
              <a:latin typeface="微软雅黑" panose="020B0503020204020204" pitchFamily="34" charset="-122"/>
              <a:ea typeface="微软雅黑" panose="020B0503020204020204" pitchFamily="34" charset="-122"/>
            </a:endParaRPr>
          </a:p>
        </p:txBody>
      </p:sp>
      <p:cxnSp>
        <p:nvCxnSpPr>
          <p:cNvPr id="8" name="直接连接符 7"/>
          <p:cNvCxnSpPr/>
          <p:nvPr>
            <p:custDataLst>
              <p:tags r:id="rId4"/>
            </p:custDataLst>
          </p:nvPr>
        </p:nvCxnSpPr>
        <p:spPr>
          <a:xfrm>
            <a:off x="2981718" y="2192474"/>
            <a:ext cx="0" cy="734683"/>
          </a:xfrm>
          <a:prstGeom prst="line">
            <a:avLst/>
          </a:prstGeom>
          <a:ln w="12700">
            <a:solidFill>
              <a:schemeClr val="accent1">
                <a:lumMod val="60000"/>
                <a:lumOff val="4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a:off x="5151903" y="2935891"/>
            <a:ext cx="1934630" cy="0"/>
          </a:xfrm>
          <a:prstGeom prst="line">
            <a:avLst/>
          </a:prstGeom>
          <a:ln w="1270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1" name="流程图: 资料带 10"/>
          <p:cNvSpPr/>
          <p:nvPr>
            <p:custDataLst>
              <p:tags r:id="rId6"/>
            </p:custDataLst>
          </p:nvPr>
        </p:nvSpPr>
        <p:spPr>
          <a:xfrm>
            <a:off x="5869856" y="2169027"/>
            <a:ext cx="639588" cy="512491"/>
          </a:xfrm>
          <a:prstGeom prst="flowChartPunchedTa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600" b="1" dirty="0">
                <a:solidFill>
                  <a:schemeClr val="lt1"/>
                </a:solidFill>
                <a:latin typeface="微软雅黑" panose="020B0503020204020204" pitchFamily="34" charset="-122"/>
                <a:ea typeface="微软雅黑" panose="020B0503020204020204" pitchFamily="34" charset="-122"/>
              </a:rPr>
              <a:t>02</a:t>
            </a:r>
            <a:endParaRPr lang="en-US" altLang="zh-CN" sz="1600" b="1" dirty="0">
              <a:solidFill>
                <a:schemeClr val="lt1"/>
              </a:solidFill>
              <a:latin typeface="微软雅黑" panose="020B0503020204020204" pitchFamily="34" charset="-122"/>
              <a:ea typeface="微软雅黑" panose="020B0503020204020204" pitchFamily="34" charset="-122"/>
            </a:endParaRPr>
          </a:p>
        </p:txBody>
      </p:sp>
      <p:cxnSp>
        <p:nvCxnSpPr>
          <p:cNvPr id="12" name="直接连接符 11"/>
          <p:cNvCxnSpPr/>
          <p:nvPr>
            <p:custDataLst>
              <p:tags r:id="rId7"/>
            </p:custDataLst>
          </p:nvPr>
        </p:nvCxnSpPr>
        <p:spPr>
          <a:xfrm>
            <a:off x="5869856" y="2192474"/>
            <a:ext cx="0" cy="734683"/>
          </a:xfrm>
          <a:prstGeom prst="line">
            <a:avLst/>
          </a:prstGeom>
          <a:ln w="12700">
            <a:solidFill>
              <a:schemeClr val="accent1">
                <a:lumMod val="60000"/>
                <a:lumOff val="4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8"/>
            </p:custDataLst>
          </p:nvPr>
        </p:nvSpPr>
        <p:spPr>
          <a:xfrm>
            <a:off x="4723130" y="3463290"/>
            <a:ext cx="2840355" cy="501650"/>
          </a:xfrm>
          <a:prstGeom prst="rect">
            <a:avLst/>
          </a:prstGeom>
          <a:noFill/>
        </p:spPr>
        <p:txBody>
          <a:bodyPr wrap="square" rtlCol="0">
            <a:noAutofit/>
          </a:bodyPr>
          <a:p>
            <a:pPr indent="0">
              <a:lnSpc>
                <a:spcPct val="120000"/>
              </a:lnSpc>
              <a:spcBef>
                <a:spcPts val="0"/>
              </a:spcBef>
              <a:spcAft>
                <a:spcPts val="800"/>
              </a:spcAft>
              <a:buSzPct val="100000"/>
              <a:buNone/>
            </a:pPr>
            <a:r>
              <a:rPr lang="zh-CN" altLang="en-US" sz="2000" spc="200">
                <a:solidFill>
                  <a:schemeClr val="dk1">
                    <a:lumMod val="85000"/>
                    <a:lumOff val="15000"/>
                  </a:schemeClr>
                </a:solidFill>
                <a:latin typeface="微软雅黑" panose="020B0503020204020204" pitchFamily="34" charset="-122"/>
                <a:ea typeface="微软雅黑" panose="020B0503020204020204" pitchFamily="34" charset="-122"/>
                <a:sym typeface="+mn-ea"/>
              </a:rPr>
              <a:t>推荐专家委员会人选</a:t>
            </a:r>
            <a:endParaRPr lang="zh-CN" altLang="en-US" sz="2000" spc="200">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cxnSp>
        <p:nvCxnSpPr>
          <p:cNvPr id="14" name="直接连接符 13"/>
          <p:cNvCxnSpPr/>
          <p:nvPr>
            <p:custDataLst>
              <p:tags r:id="rId9"/>
            </p:custDataLst>
          </p:nvPr>
        </p:nvCxnSpPr>
        <p:spPr>
          <a:xfrm>
            <a:off x="8040040" y="2935891"/>
            <a:ext cx="1934630" cy="0"/>
          </a:xfrm>
          <a:prstGeom prst="line">
            <a:avLst/>
          </a:prstGeom>
          <a:ln w="1270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 name="流程图: 资料带 14"/>
          <p:cNvSpPr/>
          <p:nvPr>
            <p:custDataLst>
              <p:tags r:id="rId10"/>
            </p:custDataLst>
          </p:nvPr>
        </p:nvSpPr>
        <p:spPr>
          <a:xfrm>
            <a:off x="8757993" y="2169027"/>
            <a:ext cx="639588" cy="512491"/>
          </a:xfrm>
          <a:prstGeom prst="flowChartPunchedTa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p>
            <a:pPr algn="ctr"/>
            <a:r>
              <a:rPr lang="en-US" altLang="zh-CN" sz="1600" b="1" dirty="0">
                <a:solidFill>
                  <a:schemeClr val="lt1"/>
                </a:solidFill>
                <a:latin typeface="微软雅黑" panose="020B0503020204020204" pitchFamily="34" charset="-122"/>
                <a:ea typeface="微软雅黑" panose="020B0503020204020204" pitchFamily="34" charset="-122"/>
              </a:rPr>
              <a:t>03</a:t>
            </a:r>
            <a:endParaRPr lang="en-US" altLang="zh-CN" sz="1600" b="1" dirty="0">
              <a:solidFill>
                <a:schemeClr val="lt1"/>
              </a:solidFill>
              <a:latin typeface="微软雅黑" panose="020B0503020204020204" pitchFamily="34" charset="-122"/>
              <a:ea typeface="微软雅黑" panose="020B0503020204020204" pitchFamily="34" charset="-122"/>
            </a:endParaRPr>
          </a:p>
        </p:txBody>
      </p:sp>
      <p:cxnSp>
        <p:nvCxnSpPr>
          <p:cNvPr id="16" name="直接连接符 15"/>
          <p:cNvCxnSpPr/>
          <p:nvPr>
            <p:custDataLst>
              <p:tags r:id="rId11"/>
            </p:custDataLst>
          </p:nvPr>
        </p:nvCxnSpPr>
        <p:spPr>
          <a:xfrm>
            <a:off x="8757993" y="2192474"/>
            <a:ext cx="0" cy="734683"/>
          </a:xfrm>
          <a:prstGeom prst="line">
            <a:avLst/>
          </a:prstGeom>
          <a:ln w="12700">
            <a:solidFill>
              <a:schemeClr val="accent1">
                <a:lumMod val="60000"/>
                <a:lumOff val="4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2"/>
            </p:custDataLst>
          </p:nvPr>
        </p:nvSpPr>
        <p:spPr>
          <a:xfrm>
            <a:off x="7802245" y="3420110"/>
            <a:ext cx="2551430" cy="544830"/>
          </a:xfrm>
          <a:prstGeom prst="rect">
            <a:avLst/>
          </a:prstGeom>
          <a:noFill/>
        </p:spPr>
        <p:txBody>
          <a:bodyPr wrap="square" rtlCol="0">
            <a:noAutofit/>
          </a:bodyPr>
          <a:p>
            <a:pPr indent="0">
              <a:lnSpc>
                <a:spcPct val="120000"/>
              </a:lnSpc>
              <a:spcBef>
                <a:spcPts val="0"/>
              </a:spcBef>
              <a:spcAft>
                <a:spcPts val="800"/>
              </a:spcAft>
              <a:buSzPct val="100000"/>
              <a:buNone/>
            </a:pPr>
            <a:r>
              <a:rPr lang="zh-CN" altLang="en-US" sz="2000" spc="200">
                <a:solidFill>
                  <a:schemeClr val="dk1">
                    <a:lumMod val="85000"/>
                    <a:lumOff val="15000"/>
                  </a:schemeClr>
                </a:solidFill>
                <a:latin typeface="微软雅黑" panose="020B0503020204020204" pitchFamily="34" charset="-122"/>
                <a:ea typeface="微软雅黑" panose="020B0503020204020204" pitchFamily="34" charset="-122"/>
                <a:sym typeface="+mn-ea"/>
              </a:rPr>
              <a:t>知识产权导航项目</a:t>
            </a:r>
            <a:endParaRPr lang="zh-CN" altLang="en-US" sz="2000" spc="200">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spTree>
    <p:custDataLst>
      <p:tags r:id="rId1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Rectangle 2"/>
          <p:cNvSpPr/>
          <p:nvPr>
            <p:custDataLst>
              <p:tags r:id="rId1"/>
            </p:custDataLst>
          </p:nvPr>
        </p:nvSpPr>
        <p:spPr>
          <a:xfrm>
            <a:off x="377219" y="1699578"/>
            <a:ext cx="5804679" cy="2252171"/>
          </a:xfrm>
          <a:prstGeom prst="rect">
            <a:avLst/>
          </a:prstGeom>
          <a:solidFill>
            <a:schemeClr val="accent1"/>
          </a:solidFill>
          <a:ln>
            <a:solidFill>
              <a:schemeClr val="accent1">
                <a:lumMod val="40000"/>
                <a:lumOff val="60000"/>
              </a:schemeClr>
            </a:solidFill>
          </a:ln>
        </p:spPr>
        <p:style>
          <a:lnRef idx="2">
            <a:srgbClr val="63D8D4">
              <a:shade val="50000"/>
            </a:srgbClr>
          </a:lnRef>
          <a:fillRef idx="1">
            <a:srgbClr val="63D8D4"/>
          </a:fillRef>
          <a:effectRef idx="0">
            <a:srgbClr val="63D8D4"/>
          </a:effectRef>
          <a:fontRef idx="minor">
            <a:srgbClr val="FFFFFF"/>
          </a:fontRef>
        </p:style>
        <p:txBody>
          <a:bodyPr anchor="ctr"/>
          <a:lstStyle/>
          <a:p>
            <a:pPr algn="ctr" eaLnBrk="1" hangingPunct="1">
              <a:spcBef>
                <a:spcPts val="0"/>
              </a:spcBef>
              <a:spcAft>
                <a:spcPts val="0"/>
              </a:spcAft>
              <a:defRPr/>
            </a:pPr>
            <a:endParaRPr lang="en-US">
              <a:solidFill>
                <a:prstClr val="white"/>
              </a:solidFill>
            </a:endParaRPr>
          </a:p>
        </p:txBody>
      </p:sp>
      <p:sp>
        <p:nvSpPr>
          <p:cNvPr id="5" name="Rectangle 3"/>
          <p:cNvSpPr/>
          <p:nvPr>
            <p:custDataLst>
              <p:tags r:id="rId2"/>
            </p:custDataLst>
          </p:nvPr>
        </p:nvSpPr>
        <p:spPr>
          <a:xfrm>
            <a:off x="377219" y="3951749"/>
            <a:ext cx="5804679" cy="2250296"/>
          </a:xfrm>
          <a:prstGeom prst="rect">
            <a:avLst/>
          </a:prstGeom>
          <a:solidFill>
            <a:schemeClr val="bg2"/>
          </a:solidFill>
          <a:ln>
            <a:solidFill>
              <a:schemeClr val="accent1"/>
            </a:solidFill>
          </a:ln>
        </p:spPr>
        <p:style>
          <a:lnRef idx="2">
            <a:srgbClr val="63D8D4">
              <a:shade val="50000"/>
            </a:srgbClr>
          </a:lnRef>
          <a:fillRef idx="1">
            <a:srgbClr val="63D8D4"/>
          </a:fillRef>
          <a:effectRef idx="0">
            <a:srgbClr val="63D8D4"/>
          </a:effectRef>
          <a:fontRef idx="minor">
            <a:srgbClr val="FFFFFF"/>
          </a:fontRef>
        </p:style>
        <p:txBody>
          <a:bodyPr anchor="ctr"/>
          <a:lstStyle/>
          <a:p>
            <a:pPr algn="ctr" eaLnBrk="1" hangingPunct="1">
              <a:spcBef>
                <a:spcPts val="0"/>
              </a:spcBef>
              <a:spcAft>
                <a:spcPts val="0"/>
              </a:spcAft>
              <a:defRPr/>
            </a:pPr>
            <a:endParaRPr lang="en-US">
              <a:solidFill>
                <a:prstClr val="white"/>
              </a:solidFill>
            </a:endParaRPr>
          </a:p>
        </p:txBody>
      </p:sp>
      <p:sp>
        <p:nvSpPr>
          <p:cNvPr id="21" name="Rectangle 4"/>
          <p:cNvSpPr/>
          <p:nvPr>
            <p:custDataLst>
              <p:tags r:id="rId3"/>
            </p:custDataLst>
          </p:nvPr>
        </p:nvSpPr>
        <p:spPr>
          <a:xfrm>
            <a:off x="6181899" y="1699578"/>
            <a:ext cx="5804679" cy="2252171"/>
          </a:xfrm>
          <a:prstGeom prst="rect">
            <a:avLst/>
          </a:prstGeom>
          <a:solidFill>
            <a:schemeClr val="bg2"/>
          </a:solidFill>
          <a:ln>
            <a:solidFill>
              <a:schemeClr val="accent1"/>
            </a:solidFill>
          </a:ln>
        </p:spPr>
        <p:style>
          <a:lnRef idx="2">
            <a:srgbClr val="63D8D4">
              <a:shade val="50000"/>
            </a:srgbClr>
          </a:lnRef>
          <a:fillRef idx="1">
            <a:srgbClr val="63D8D4"/>
          </a:fillRef>
          <a:effectRef idx="0">
            <a:srgbClr val="63D8D4"/>
          </a:effectRef>
          <a:fontRef idx="minor">
            <a:srgbClr val="FFFFFF"/>
          </a:fontRef>
        </p:style>
        <p:txBody>
          <a:bodyPr anchor="ctr"/>
          <a:lstStyle/>
          <a:p>
            <a:pPr algn="ctr" eaLnBrk="1" hangingPunct="1">
              <a:spcBef>
                <a:spcPts val="0"/>
              </a:spcBef>
              <a:spcAft>
                <a:spcPts val="0"/>
              </a:spcAft>
              <a:defRPr/>
            </a:pPr>
            <a:endParaRPr lang="en-US">
              <a:solidFill>
                <a:prstClr val="white"/>
              </a:solidFill>
            </a:endParaRPr>
          </a:p>
        </p:txBody>
      </p:sp>
      <p:sp>
        <p:nvSpPr>
          <p:cNvPr id="22" name="Rectangle 5"/>
          <p:cNvSpPr/>
          <p:nvPr>
            <p:custDataLst>
              <p:tags r:id="rId4"/>
            </p:custDataLst>
          </p:nvPr>
        </p:nvSpPr>
        <p:spPr>
          <a:xfrm>
            <a:off x="6181899" y="3951749"/>
            <a:ext cx="5804679" cy="2250296"/>
          </a:xfrm>
          <a:prstGeom prst="rect">
            <a:avLst/>
          </a:prstGeom>
          <a:solidFill>
            <a:schemeClr val="accent1"/>
          </a:solidFill>
          <a:ln>
            <a:noFill/>
          </a:ln>
        </p:spPr>
        <p:style>
          <a:lnRef idx="2">
            <a:srgbClr val="63D8D4">
              <a:shade val="50000"/>
            </a:srgbClr>
          </a:lnRef>
          <a:fillRef idx="1">
            <a:srgbClr val="63D8D4"/>
          </a:fillRef>
          <a:effectRef idx="0">
            <a:srgbClr val="63D8D4"/>
          </a:effectRef>
          <a:fontRef idx="minor">
            <a:srgbClr val="FFFFFF"/>
          </a:fontRef>
        </p:style>
        <p:txBody>
          <a:bodyPr anchor="ctr"/>
          <a:lstStyle/>
          <a:p>
            <a:pPr algn="ctr" eaLnBrk="1" hangingPunct="1">
              <a:spcBef>
                <a:spcPts val="0"/>
              </a:spcBef>
              <a:spcAft>
                <a:spcPts val="0"/>
              </a:spcAft>
              <a:defRPr/>
            </a:pPr>
            <a:endParaRPr lang="en-US">
              <a:solidFill>
                <a:prstClr val="white"/>
              </a:solidFill>
            </a:endParaRPr>
          </a:p>
        </p:txBody>
      </p:sp>
      <p:sp>
        <p:nvSpPr>
          <p:cNvPr id="24" name="Oval 6"/>
          <p:cNvSpPr/>
          <p:nvPr>
            <p:custDataLst>
              <p:tags r:id="rId5"/>
            </p:custDataLst>
          </p:nvPr>
        </p:nvSpPr>
        <p:spPr>
          <a:xfrm>
            <a:off x="5629910" y="3429635"/>
            <a:ext cx="1068705" cy="1056640"/>
          </a:xfrm>
          <a:prstGeom prst="ellipse">
            <a:avLst/>
          </a:prstGeom>
          <a:blipFill rotWithShape="1">
            <a:blip r:embed="rId6"/>
            <a:stretch>
              <a:fillRect/>
            </a:stretch>
          </a:blipFill>
          <a:ln w="28575">
            <a:solidFill>
              <a:srgbClr val="FFFFFF"/>
            </a:solidFill>
          </a:ln>
        </p:spPr>
        <p:style>
          <a:lnRef idx="2">
            <a:srgbClr val="F77872">
              <a:shade val="50000"/>
            </a:srgbClr>
          </a:lnRef>
          <a:fillRef idx="1">
            <a:srgbClr val="F77872"/>
          </a:fillRef>
          <a:effectRef idx="0">
            <a:srgbClr val="F77872"/>
          </a:effectRef>
          <a:fontRef idx="minor">
            <a:srgbClr val="FFFFFF"/>
          </a:fontRef>
        </p:style>
        <p:txBody>
          <a:bodyPr anchor="ctr"/>
          <a:lstStyle/>
          <a:p>
            <a:pPr algn="ctr" eaLnBrk="1" hangingPunct="1">
              <a:spcBef>
                <a:spcPts val="0"/>
              </a:spcBef>
              <a:spcAft>
                <a:spcPts val="0"/>
              </a:spcAft>
              <a:defRPr/>
            </a:pPr>
            <a:endParaRPr lang="en-US" sz="8800">
              <a:solidFill>
                <a:prstClr val="white"/>
              </a:solidFill>
            </a:endParaRPr>
          </a:p>
        </p:txBody>
      </p:sp>
      <p:sp>
        <p:nvSpPr>
          <p:cNvPr id="68" name="文本框 67"/>
          <p:cNvSpPr txBox="1"/>
          <p:nvPr>
            <p:custDataLst>
              <p:tags r:id="rId7"/>
            </p:custDataLst>
          </p:nvPr>
        </p:nvSpPr>
        <p:spPr>
          <a:xfrm>
            <a:off x="473075" y="1881505"/>
            <a:ext cx="5311140" cy="1753235"/>
          </a:xfrm>
          <a:prstGeom prst="rect">
            <a:avLst/>
          </a:prstGeom>
          <a:noFill/>
        </p:spPr>
        <p:txBody>
          <a:bodyPr wrap="square" rtlCol="0">
            <a:spAutoFit/>
          </a:bodyPr>
          <a:lstStyle>
            <a:defPPr>
              <a:defRPr lang="zh-CN"/>
            </a:defPPr>
          </a:lstStyle>
          <a:p>
            <a:pPr marL="285750" indent="-285750" fontAlgn="auto">
              <a:lnSpc>
                <a:spcPct val="200000"/>
              </a:lnSpc>
              <a:buFont typeface="Wingdings" panose="05000000000000000000" charset="0"/>
              <a:buChar char="u"/>
            </a:pPr>
            <a:r>
              <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30年租赁合同（到期续签）。</a:t>
            </a:r>
            <a:endPar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200000"/>
              </a:lnSpc>
              <a:buFont typeface="Wingdings" panose="05000000000000000000" charset="0"/>
              <a:buChar char="u"/>
            </a:pPr>
            <a:r>
              <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产权100%归属协会。</a:t>
            </a:r>
            <a:endPar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200000"/>
              </a:lnSpc>
              <a:buFont typeface="Wingdings" panose="05000000000000000000" charset="0"/>
              <a:buChar char="u"/>
            </a:pPr>
            <a:r>
              <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前期投入测算：12500元/亩（租金、整地、基础设施）。</a:t>
            </a:r>
            <a:endPar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200000"/>
              </a:lnSpc>
              <a:buFont typeface="Wingdings" panose="05000000000000000000" charset="0"/>
              <a:buChar char="u"/>
            </a:pPr>
            <a:r>
              <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生产投入分析</a:t>
            </a:r>
            <a:r>
              <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：定植</a:t>
            </a:r>
            <a:r>
              <a:rPr lang="zh-CN"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前</a:t>
            </a:r>
            <a:r>
              <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五年，年均</a:t>
            </a:r>
            <a:r>
              <a:rPr lang="en-US" altLang="zh-CN"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2820</a:t>
            </a:r>
            <a:r>
              <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元/亩，第六</a:t>
            </a:r>
            <a:r>
              <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年开始创收。</a:t>
            </a:r>
            <a:endParaRPr lang="zh-CN" altLang="en-US" sz="135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9" name="文本框 68"/>
          <p:cNvSpPr txBox="1"/>
          <p:nvPr>
            <p:custDataLst>
              <p:tags r:id="rId8"/>
            </p:custDataLst>
          </p:nvPr>
        </p:nvSpPr>
        <p:spPr>
          <a:xfrm flipH="1">
            <a:off x="6489700" y="1881505"/>
            <a:ext cx="5497195" cy="1910080"/>
          </a:xfrm>
          <a:prstGeom prst="rect">
            <a:avLst/>
          </a:prstGeom>
          <a:noFill/>
        </p:spPr>
        <p:txBody>
          <a:bodyPr wrap="square" rtlCol="0">
            <a:noAutofit/>
          </a:bodyPr>
          <a:lstStyle>
            <a:defPPr>
              <a:defRPr lang="zh-CN"/>
            </a:defPPr>
          </a:lstStyle>
          <a:p>
            <a:pPr marL="285750" indent="-285750" fontAlgn="auto">
              <a:lnSpc>
                <a:spcPct val="200000"/>
              </a:lnSpc>
              <a:buFont typeface="Wingdings" panose="05000000000000000000" charset="0"/>
              <a:buChar char="u"/>
            </a:pPr>
            <a:r>
              <a:rPr lang="zh-CN" altLang="en-US" sz="1350" dirty="0">
                <a:ea typeface="思源黑体 CN Light" panose="020B0300000000000000" pitchFamily="34" charset="-122"/>
              </a:rPr>
              <a:t>第五年开始挂果，每株平均产出20斤，每亩收益约6000元。</a:t>
            </a:r>
            <a:endParaRPr lang="zh-CN" altLang="en-US" sz="1350" dirty="0">
              <a:ea typeface="思源黑体 CN Light" panose="020B0300000000000000" pitchFamily="34" charset="-122"/>
            </a:endParaRPr>
          </a:p>
          <a:p>
            <a:pPr marL="285750" indent="-285750" fontAlgn="auto">
              <a:lnSpc>
                <a:spcPct val="200000"/>
              </a:lnSpc>
              <a:buFont typeface="Wingdings" panose="05000000000000000000" charset="0"/>
              <a:buChar char="u"/>
            </a:pPr>
            <a:r>
              <a:rPr lang="zh-CN" altLang="en-US" sz="1350" dirty="0">
                <a:ea typeface="思源黑体 CN Light" panose="020B0300000000000000" pitchFamily="34" charset="-122"/>
              </a:rPr>
              <a:t>第六年每株平均产出50斤，每亩收益约15000元。</a:t>
            </a:r>
            <a:endParaRPr lang="zh-CN" altLang="en-US" sz="1350" dirty="0">
              <a:ea typeface="思源黑体 CN Light" panose="020B0300000000000000" pitchFamily="34" charset="-122"/>
            </a:endParaRPr>
          </a:p>
          <a:p>
            <a:pPr marL="285750" indent="-285750" fontAlgn="auto">
              <a:lnSpc>
                <a:spcPct val="200000"/>
              </a:lnSpc>
              <a:buFont typeface="Wingdings" panose="05000000000000000000" charset="0"/>
              <a:buChar char="u"/>
            </a:pPr>
            <a:r>
              <a:rPr lang="zh-CN" altLang="en-US" sz="1350" dirty="0">
                <a:ea typeface="思源黑体 CN Light" panose="020B0300000000000000" pitchFamily="34" charset="-122"/>
              </a:rPr>
              <a:t>第七年每株平均产出100斤，每亩收益30000元。</a:t>
            </a:r>
            <a:endParaRPr lang="zh-CN" altLang="en-US" sz="1350" dirty="0">
              <a:ea typeface="思源黑体 CN Light" panose="020B0300000000000000" pitchFamily="34" charset="-122"/>
            </a:endParaRPr>
          </a:p>
          <a:p>
            <a:pPr marL="285750" indent="-285750" fontAlgn="auto">
              <a:lnSpc>
                <a:spcPct val="200000"/>
              </a:lnSpc>
              <a:buFont typeface="Wingdings" panose="05000000000000000000" charset="0"/>
              <a:buChar char="u"/>
            </a:pPr>
            <a:r>
              <a:rPr lang="zh-CN" altLang="en-US" sz="1350" dirty="0">
                <a:ea typeface="思源黑体 CN Light" panose="020B0300000000000000" pitchFamily="34" charset="-122"/>
              </a:rPr>
              <a:t>后期每株平均产出200斤以上。</a:t>
            </a:r>
            <a:endParaRPr lang="zh-CN" altLang="en-US" sz="1350" dirty="0">
              <a:ea typeface="思源黑体 CN Light" panose="020B0300000000000000" pitchFamily="34" charset="-122"/>
            </a:endParaRPr>
          </a:p>
        </p:txBody>
      </p:sp>
      <p:sp>
        <p:nvSpPr>
          <p:cNvPr id="70" name="矩形: 圆角 18"/>
          <p:cNvSpPr/>
          <p:nvPr>
            <p:custDataLst>
              <p:tags r:id="rId9"/>
            </p:custDataLst>
          </p:nvPr>
        </p:nvSpPr>
        <p:spPr>
          <a:xfrm flipH="1">
            <a:off x="9916863" y="1452233"/>
            <a:ext cx="1671975" cy="388289"/>
          </a:xfrm>
          <a:prstGeom prst="roundRect">
            <a:avLst>
              <a:gd name="adj" fmla="val 50000"/>
            </a:avLst>
          </a:prstGeom>
          <a:solidFill>
            <a:schemeClr val="accent1"/>
          </a:solidFill>
          <a:ln w="6350">
            <a:solidFill>
              <a:schemeClr val="accent1">
                <a:alpha val="4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dirty="0">
                <a:solidFill>
                  <a:schemeClr val="bg2"/>
                </a:solidFill>
                <a:latin typeface="+mj-ea"/>
                <a:ea typeface="+mj-ea"/>
              </a:rPr>
              <a:t>产出</a:t>
            </a:r>
            <a:endParaRPr lang="zh-CN" altLang="en-US" sz="2000" dirty="0">
              <a:solidFill>
                <a:schemeClr val="bg2"/>
              </a:solidFill>
              <a:latin typeface="+mj-ea"/>
              <a:ea typeface="+mj-ea"/>
            </a:endParaRPr>
          </a:p>
        </p:txBody>
      </p:sp>
      <p:sp>
        <p:nvSpPr>
          <p:cNvPr id="71" name="矩形: 圆角 8"/>
          <p:cNvSpPr/>
          <p:nvPr>
            <p:custDataLst>
              <p:tags r:id="rId10"/>
            </p:custDataLst>
          </p:nvPr>
        </p:nvSpPr>
        <p:spPr>
          <a:xfrm>
            <a:off x="4039460" y="1515734"/>
            <a:ext cx="1671975" cy="388289"/>
          </a:xfrm>
          <a:prstGeom prst="roundRect">
            <a:avLst>
              <a:gd name="adj" fmla="val 50000"/>
            </a:avLst>
          </a:prstGeom>
          <a:solidFill>
            <a:schemeClr val="bg1"/>
          </a:solidFill>
          <a:ln w="6350">
            <a:solidFill>
              <a:schemeClr val="accent1">
                <a:alpha val="4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dirty="0">
                <a:solidFill>
                  <a:schemeClr val="tx1"/>
                </a:solidFill>
                <a:latin typeface="+mj-ea"/>
                <a:ea typeface="+mj-ea"/>
              </a:rPr>
              <a:t>投入</a:t>
            </a:r>
            <a:endParaRPr lang="zh-CN" altLang="en-US" sz="2000" dirty="0">
              <a:solidFill>
                <a:schemeClr val="tx1"/>
              </a:solidFill>
              <a:latin typeface="+mj-ea"/>
              <a:ea typeface="+mj-ea"/>
            </a:endParaRPr>
          </a:p>
        </p:txBody>
      </p:sp>
      <p:sp>
        <p:nvSpPr>
          <p:cNvPr id="72" name="矩形: 圆角 18"/>
          <p:cNvSpPr/>
          <p:nvPr>
            <p:custDataLst>
              <p:tags r:id="rId11"/>
            </p:custDataLst>
          </p:nvPr>
        </p:nvSpPr>
        <p:spPr>
          <a:xfrm flipH="1">
            <a:off x="663643" y="6012168"/>
            <a:ext cx="1671975" cy="388289"/>
          </a:xfrm>
          <a:prstGeom prst="roundRect">
            <a:avLst>
              <a:gd name="adj" fmla="val 50000"/>
            </a:avLst>
          </a:prstGeom>
          <a:solidFill>
            <a:schemeClr val="accent1"/>
          </a:solidFill>
          <a:ln w="6350">
            <a:solidFill>
              <a:schemeClr val="accent1">
                <a:alpha val="4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dirty="0">
                <a:solidFill>
                  <a:schemeClr val="bg2"/>
                </a:solidFill>
                <a:latin typeface="+mj-ea"/>
                <a:ea typeface="+mj-ea"/>
              </a:rPr>
              <a:t>收益</a:t>
            </a:r>
            <a:endParaRPr lang="zh-CN" altLang="en-US" sz="2000" dirty="0">
              <a:solidFill>
                <a:schemeClr val="bg2"/>
              </a:solidFill>
              <a:latin typeface="+mj-ea"/>
              <a:ea typeface="+mj-ea"/>
            </a:endParaRPr>
          </a:p>
        </p:txBody>
      </p:sp>
      <p:sp>
        <p:nvSpPr>
          <p:cNvPr id="73" name="矩形: 圆角 8"/>
          <p:cNvSpPr/>
          <p:nvPr>
            <p:custDataLst>
              <p:tags r:id="rId12"/>
            </p:custDataLst>
          </p:nvPr>
        </p:nvSpPr>
        <p:spPr>
          <a:xfrm>
            <a:off x="6473415" y="6012169"/>
            <a:ext cx="1671975" cy="388289"/>
          </a:xfrm>
          <a:prstGeom prst="roundRect">
            <a:avLst>
              <a:gd name="adj" fmla="val 50000"/>
            </a:avLst>
          </a:prstGeom>
          <a:solidFill>
            <a:schemeClr val="bg1"/>
          </a:solidFill>
          <a:ln w="6350">
            <a:solidFill>
              <a:schemeClr val="accent1">
                <a:alpha val="4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dirty="0">
                <a:solidFill>
                  <a:schemeClr val="tx1"/>
                </a:solidFill>
                <a:latin typeface="+mj-ea"/>
                <a:ea typeface="+mj-ea"/>
              </a:rPr>
              <a:t>风险</a:t>
            </a:r>
            <a:endParaRPr lang="zh-CN" altLang="en-US" sz="2000" dirty="0">
              <a:solidFill>
                <a:schemeClr val="tx1"/>
              </a:solidFill>
              <a:latin typeface="+mj-ea"/>
              <a:ea typeface="+mj-ea"/>
            </a:endParaRPr>
          </a:p>
        </p:txBody>
      </p:sp>
      <p:sp>
        <p:nvSpPr>
          <p:cNvPr id="74" name="文本框 73"/>
          <p:cNvSpPr txBox="1"/>
          <p:nvPr>
            <p:custDataLst>
              <p:tags r:id="rId13"/>
            </p:custDataLst>
          </p:nvPr>
        </p:nvSpPr>
        <p:spPr>
          <a:xfrm>
            <a:off x="2145665" y="241300"/>
            <a:ext cx="8444865" cy="598805"/>
          </a:xfrm>
          <a:prstGeom prst="rect">
            <a:avLst/>
          </a:prstGeom>
          <a:noFill/>
        </p:spPr>
        <p:txBody>
          <a:bodyPr wrap="square" rtlCol="0">
            <a:spAutoFit/>
          </a:bodyPr>
          <a:p>
            <a:pPr algn="ctr">
              <a:lnSpc>
                <a:spcPct val="150000"/>
              </a:lnSpc>
              <a:spcBef>
                <a:spcPts val="0"/>
              </a:spcBef>
              <a:spcAft>
                <a:spcPts val="800"/>
              </a:spcAft>
              <a:buClrTx/>
              <a:buSzTx/>
              <a:buFontTx/>
            </a:pPr>
            <a:r>
              <a:rPr lang="zh-CN" altLang="en-US" sz="2000" b="1" dirty="0">
                <a:solidFill>
                  <a:schemeClr val="accent1"/>
                </a:solidFill>
                <a:effectLst>
                  <a:outerShdw blurRad="38100" dist="25400" dir="5400000" algn="ctr" rotWithShape="0">
                    <a:srgbClr val="6E747A">
                      <a:alpha val="43000"/>
                    </a:srgbClr>
                  </a:outerShdw>
                </a:effectLst>
                <a:latin typeface="思源黑体 CN Light" panose="020B0300000000000000" pitchFamily="34" charset="-122"/>
                <a:ea typeface="思源黑体 CN Light" panose="020B0300000000000000" pitchFamily="34" charset="-122"/>
                <a:sym typeface="+mn-ea"/>
              </a:rPr>
              <a:t>特</a:t>
            </a:r>
            <a:r>
              <a:rPr lang="zh-CN" altLang="en-US" sz="2200" b="1" dirty="0">
                <a:solidFill>
                  <a:schemeClr val="accent1"/>
                </a:solidFill>
                <a:effectLst>
                  <a:outerShdw blurRad="38100" dist="25400" dir="5400000" algn="ctr" rotWithShape="0">
                    <a:srgbClr val="6E747A">
                      <a:alpha val="43000"/>
                    </a:srgbClr>
                  </a:outerShdw>
                </a:effectLst>
                <a:latin typeface="思源黑体 CN Light" panose="020B0300000000000000" pitchFamily="34" charset="-122"/>
                <a:ea typeface="思源黑体 CN Light" panose="020B0300000000000000" pitchFamily="34" charset="-122"/>
                <a:sym typeface="+mn-ea"/>
              </a:rPr>
              <a:t>区帮扶老区助力乡村振兴实施方案--信丰共享共建脐橙果园项目</a:t>
            </a:r>
            <a:endParaRPr lang="zh-CN" altLang="en-US" sz="2200" b="1" dirty="0">
              <a:solidFill>
                <a:schemeClr val="accent1"/>
              </a:solidFill>
              <a:effectLst>
                <a:outerShdw blurRad="38100" dist="25400" dir="5400000" algn="ctr" rotWithShape="0">
                  <a:srgbClr val="6E747A">
                    <a:alpha val="43000"/>
                  </a:srgbClr>
                </a:outerShdw>
              </a:effectLst>
              <a:latin typeface="思源黑体 CN Light" panose="020B0300000000000000" pitchFamily="34" charset="-122"/>
              <a:ea typeface="思源黑体 CN Light" panose="020B0300000000000000" pitchFamily="34" charset="-122"/>
              <a:sym typeface="+mn-ea"/>
            </a:endParaRPr>
          </a:p>
        </p:txBody>
      </p:sp>
      <p:sp>
        <p:nvSpPr>
          <p:cNvPr id="75" name="文本框 74"/>
          <p:cNvSpPr txBox="1"/>
          <p:nvPr>
            <p:custDataLst>
              <p:tags r:id="rId14"/>
            </p:custDataLst>
          </p:nvPr>
        </p:nvSpPr>
        <p:spPr>
          <a:xfrm flipH="1">
            <a:off x="473075" y="4102100"/>
            <a:ext cx="5497195" cy="1910080"/>
          </a:xfrm>
          <a:prstGeom prst="rect">
            <a:avLst/>
          </a:prstGeom>
          <a:noFill/>
        </p:spPr>
        <p:txBody>
          <a:bodyPr wrap="square" rtlCol="0">
            <a:noAutofit/>
          </a:bodyPr>
          <a:lstStyle>
            <a:defPPr>
              <a:defRPr lang="zh-CN"/>
            </a:defPPr>
          </a:lstStyle>
          <a:p>
            <a:pPr marL="285750" indent="-285750" fontAlgn="auto">
              <a:lnSpc>
                <a:spcPct val="200000"/>
              </a:lnSpc>
              <a:buFont typeface="Wingdings" panose="05000000000000000000" charset="0"/>
              <a:buChar char="u"/>
            </a:pPr>
            <a:r>
              <a:rPr lang="zh-CN" altLang="en-US" sz="1350" dirty="0">
                <a:ea typeface="思源黑体 CN Light" panose="020B0300000000000000" pitchFamily="34" charset="-122"/>
              </a:rPr>
              <a:t>吸纳当地脱贫人员务工，增加务工收入；</a:t>
            </a:r>
            <a:endParaRPr lang="zh-CN" altLang="en-US" sz="1350" dirty="0">
              <a:ea typeface="思源黑体 CN Light" panose="020B0300000000000000" pitchFamily="34" charset="-122"/>
            </a:endParaRPr>
          </a:p>
          <a:p>
            <a:pPr marL="285750" indent="-285750" fontAlgn="auto">
              <a:lnSpc>
                <a:spcPct val="200000"/>
              </a:lnSpc>
              <a:buFont typeface="Wingdings" panose="05000000000000000000" charset="0"/>
              <a:buChar char="u"/>
            </a:pPr>
            <a:r>
              <a:rPr lang="zh-CN" altLang="en-US" sz="1350" dirty="0">
                <a:ea typeface="思源黑体 CN Light" panose="020B0300000000000000" pitchFamily="34" charset="-122"/>
              </a:rPr>
              <a:t>增加当地村集体经营性收入，持续做大做强村集体经济；</a:t>
            </a:r>
            <a:endParaRPr lang="zh-CN" altLang="en-US" sz="1350" dirty="0">
              <a:ea typeface="思源黑体 CN Light" panose="020B0300000000000000" pitchFamily="34" charset="-122"/>
            </a:endParaRPr>
          </a:p>
          <a:p>
            <a:pPr marL="285750" indent="-285750" fontAlgn="auto">
              <a:lnSpc>
                <a:spcPct val="200000"/>
              </a:lnSpc>
              <a:buFont typeface="Wingdings" panose="05000000000000000000" charset="0"/>
              <a:buChar char="u"/>
            </a:pPr>
            <a:r>
              <a:rPr lang="zh-CN" altLang="en-US" sz="1350" dirty="0">
                <a:ea typeface="思源黑体 CN Light" panose="020B0300000000000000" pitchFamily="34" charset="-122"/>
              </a:rPr>
              <a:t>果品销售由行业协会所属企业进行慈善拍卖；</a:t>
            </a:r>
            <a:endParaRPr lang="zh-CN" altLang="en-US" sz="1350" dirty="0">
              <a:ea typeface="思源黑体 CN Light" panose="020B0300000000000000" pitchFamily="34" charset="-122"/>
            </a:endParaRPr>
          </a:p>
          <a:p>
            <a:pPr marL="285750" indent="-285750" fontAlgn="auto">
              <a:lnSpc>
                <a:spcPct val="200000"/>
              </a:lnSpc>
              <a:buFont typeface="Wingdings" panose="05000000000000000000" charset="0"/>
              <a:buChar char="u"/>
            </a:pPr>
            <a:r>
              <a:rPr lang="zh-CN" altLang="en-US" sz="1350" dirty="0">
                <a:ea typeface="思源黑体 CN Light" panose="020B0300000000000000" pitchFamily="34" charset="-122"/>
              </a:rPr>
              <a:t>果园盈利发展养老、教育、医疗、基础设施建设等。</a:t>
            </a:r>
            <a:endParaRPr lang="zh-CN" altLang="en-US" sz="1350" dirty="0">
              <a:ea typeface="思源黑体 CN Light" panose="020B0300000000000000" pitchFamily="34" charset="-122"/>
            </a:endParaRPr>
          </a:p>
        </p:txBody>
      </p:sp>
      <p:sp>
        <p:nvSpPr>
          <p:cNvPr id="76" name="文本框 75"/>
          <p:cNvSpPr txBox="1"/>
          <p:nvPr/>
        </p:nvSpPr>
        <p:spPr>
          <a:xfrm>
            <a:off x="6489700" y="4104958"/>
            <a:ext cx="5080000" cy="1753235"/>
          </a:xfrm>
          <a:prstGeom prst="rect">
            <a:avLst/>
          </a:prstGeom>
          <a:noFill/>
          <a:ln w="9525">
            <a:noFill/>
          </a:ln>
        </p:spPr>
        <p:txBody>
          <a:bodyPr>
            <a:spAutoFit/>
          </a:bodyPr>
          <a:p>
            <a:pPr marL="285750" indent="-285750" algn="l">
              <a:lnSpc>
                <a:spcPct val="200000"/>
              </a:lnSpc>
              <a:buClrTx/>
              <a:buSzTx/>
              <a:buFont typeface="Wingdings" panose="05000000000000000000" charset="0"/>
              <a:buChar char="u"/>
            </a:pPr>
            <a:r>
              <a:rPr lang="zh-CN" altLang="en-US" sz="1350" b="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自然灾害发生的概率很低，信丰脐橙产业发展近五十年来只发生过一次，基本可以忽略不计。</a:t>
            </a:r>
            <a:endParaRPr lang="zh-CN" altLang="en-US" sz="1350" b="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00000"/>
              </a:lnSpc>
              <a:buClrTx/>
              <a:buSzTx/>
              <a:buFont typeface="Wingdings" panose="05000000000000000000" charset="0"/>
              <a:buChar char="u"/>
            </a:pPr>
            <a:r>
              <a:rPr lang="zh-CN" altLang="en-US" sz="1350" b="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柑橘黄龙病的影响和果园的管理水平有很大关系，管理得当，也可以把柑橘黄龙病的影响降到最低。</a:t>
            </a:r>
            <a:endParaRPr lang="zh-CN" altLang="en-US" sz="1350" b="0"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3" name="圆角矩形 62"/>
          <p:cNvSpPr/>
          <p:nvPr>
            <p:custDataLst>
              <p:tags r:id="rId1"/>
            </p:custDataLst>
          </p:nvPr>
        </p:nvSpPr>
        <p:spPr>
          <a:xfrm>
            <a:off x="630650" y="1308355"/>
            <a:ext cx="2608557" cy="4945676"/>
          </a:xfrm>
          <a:prstGeom prst="roundRect">
            <a:avLst>
              <a:gd name="adj" fmla="val 7724"/>
            </a:avLst>
          </a:prstGeom>
          <a:noFill/>
          <a:ln>
            <a:solidFill>
              <a:srgbClr val="2980B9"/>
            </a:solidFill>
          </a:ln>
        </p:spPr>
        <p:style>
          <a:lnRef idx="2">
            <a:srgbClr val="0057A7">
              <a:shade val="50000"/>
            </a:srgbClr>
          </a:lnRef>
          <a:fillRef idx="1">
            <a:srgbClr val="0057A7"/>
          </a:fillRef>
          <a:effectRef idx="0">
            <a:srgbClr val="0057A7"/>
          </a:effectRef>
          <a:fontRef idx="minor">
            <a:sysClr val="window" lastClr="FFFFFF"/>
          </a:fontRef>
        </p:style>
        <p:txBody>
          <a:bodyPr rtlCol="0" anchor="ctr">
            <a:normAutofit/>
          </a:bodyPr>
          <a:lstStyle/>
          <a:p>
            <a:pPr algn="ctr"/>
            <a:endParaRPr lang="zh-CN" altLang="en-US" sz="2400"/>
          </a:p>
        </p:txBody>
      </p:sp>
      <p:sp>
        <p:nvSpPr>
          <p:cNvPr id="64" name="圆角矩形 63"/>
          <p:cNvSpPr/>
          <p:nvPr>
            <p:custDataLst>
              <p:tags r:id="rId2"/>
            </p:custDataLst>
          </p:nvPr>
        </p:nvSpPr>
        <p:spPr>
          <a:xfrm>
            <a:off x="3552813" y="1308355"/>
            <a:ext cx="2608557" cy="4945676"/>
          </a:xfrm>
          <a:prstGeom prst="roundRect">
            <a:avLst>
              <a:gd name="adj" fmla="val 7724"/>
            </a:avLst>
          </a:prstGeom>
          <a:noFill/>
          <a:ln>
            <a:solidFill>
              <a:srgbClr val="2980B9"/>
            </a:solidFill>
          </a:ln>
        </p:spPr>
        <p:style>
          <a:lnRef idx="2">
            <a:srgbClr val="0057A7">
              <a:shade val="50000"/>
            </a:srgbClr>
          </a:lnRef>
          <a:fillRef idx="1">
            <a:srgbClr val="0057A7"/>
          </a:fillRef>
          <a:effectRef idx="0">
            <a:srgbClr val="0057A7"/>
          </a:effectRef>
          <a:fontRef idx="minor">
            <a:sysClr val="window" lastClr="FFFFFF"/>
          </a:fontRef>
        </p:style>
        <p:txBody>
          <a:bodyPr rtlCol="0" anchor="ctr">
            <a:normAutofit/>
          </a:bodyPr>
          <a:lstStyle/>
          <a:p>
            <a:pPr algn="ctr"/>
            <a:endParaRPr lang="zh-CN" altLang="en-US" sz="2400"/>
          </a:p>
        </p:txBody>
      </p:sp>
      <p:sp>
        <p:nvSpPr>
          <p:cNvPr id="65" name="圆角矩形 64"/>
          <p:cNvSpPr/>
          <p:nvPr>
            <p:custDataLst>
              <p:tags r:id="rId3"/>
            </p:custDataLst>
          </p:nvPr>
        </p:nvSpPr>
        <p:spPr>
          <a:xfrm>
            <a:off x="6564992" y="1308403"/>
            <a:ext cx="2526141" cy="4945712"/>
          </a:xfrm>
          <a:prstGeom prst="roundRect">
            <a:avLst>
              <a:gd name="adj" fmla="val 7724"/>
            </a:avLst>
          </a:prstGeom>
          <a:noFill/>
          <a:ln>
            <a:solidFill>
              <a:srgbClr val="2980B9"/>
            </a:solidFill>
          </a:ln>
        </p:spPr>
        <p:style>
          <a:lnRef idx="2">
            <a:srgbClr val="0057A7">
              <a:shade val="50000"/>
            </a:srgbClr>
          </a:lnRef>
          <a:fillRef idx="1">
            <a:srgbClr val="0057A7"/>
          </a:fillRef>
          <a:effectRef idx="0">
            <a:srgbClr val="0057A7"/>
          </a:effectRef>
          <a:fontRef idx="minor">
            <a:sysClr val="window" lastClr="FFFFFF"/>
          </a:fontRef>
        </p:style>
        <p:txBody>
          <a:bodyPr rtlCol="0" anchor="ctr">
            <a:normAutofit/>
          </a:bodyPr>
          <a:lstStyle/>
          <a:p>
            <a:pPr algn="ctr"/>
            <a:endParaRPr lang="zh-CN" altLang="en-US" sz="2400"/>
          </a:p>
        </p:txBody>
      </p:sp>
      <p:sp>
        <p:nvSpPr>
          <p:cNvPr id="67" name="圆角矩形 66"/>
          <p:cNvSpPr/>
          <p:nvPr>
            <p:custDataLst>
              <p:tags r:id="rId4"/>
            </p:custDataLst>
          </p:nvPr>
        </p:nvSpPr>
        <p:spPr>
          <a:xfrm>
            <a:off x="1037844" y="3653553"/>
            <a:ext cx="1766453" cy="577506"/>
          </a:xfrm>
          <a:prstGeom prst="roundRect">
            <a:avLst>
              <a:gd name="adj" fmla="val 50000"/>
            </a:avLst>
          </a:prstGeom>
          <a:noFill/>
          <a:ln>
            <a:noFill/>
          </a:ln>
          <a:extLst>
            <a:ext uri="{909E8E84-426E-40DD-AFC4-6F175D3DCCD1}">
              <a14:hiddenFill xmlns:a14="http://schemas.microsoft.com/office/drawing/2010/main">
                <a:solidFill>
                  <a:schemeClr val="accent2"/>
                </a:solidFill>
              </a14:hiddenFill>
            </a:ext>
          </a:extLst>
        </p:spPr>
        <p:style>
          <a:lnRef idx="2">
            <a:srgbClr val="0057A7">
              <a:shade val="50000"/>
            </a:srgbClr>
          </a:lnRef>
          <a:fillRef idx="1">
            <a:srgbClr val="0057A7"/>
          </a:fillRef>
          <a:effectRef idx="0">
            <a:srgbClr val="0057A7"/>
          </a:effectRef>
          <a:fontRef idx="minor">
            <a:sysClr val="window" lastClr="FFFFFF"/>
          </a:fontRef>
        </p:style>
        <p:txBody>
          <a:bodyPr rtlCol="0" anchor="ctr">
            <a:normAutofit fontScale="80000"/>
          </a:bodyPr>
          <a:lstStyle/>
          <a:p>
            <a:pPr algn="ctr"/>
            <a:endParaRPr lang="zh-CN" altLang="en-US" sz="2400">
              <a:noFill/>
            </a:endParaRPr>
          </a:p>
        </p:txBody>
      </p:sp>
      <p:sp>
        <p:nvSpPr>
          <p:cNvPr id="70" name="文本框 69"/>
          <p:cNvSpPr txBox="1"/>
          <p:nvPr>
            <p:custDataLst>
              <p:tags r:id="rId5"/>
            </p:custDataLst>
          </p:nvPr>
        </p:nvSpPr>
        <p:spPr>
          <a:xfrm>
            <a:off x="7581062" y="4034985"/>
            <a:ext cx="1135030" cy="375137"/>
          </a:xfrm>
          <a:prstGeom prst="rect">
            <a:avLst/>
          </a:prstGeom>
        </p:spPr>
        <p:txBody>
          <a:bodyPr wrap="none">
            <a:normAutofit fontScale="80000"/>
          </a:bodyPr>
          <a:lstStyle>
            <a:defPPr>
              <a:defRPr lang="zh-CN"/>
            </a:defPPr>
            <a:lvl1pPr>
              <a:defRPr sz="2000" b="1">
                <a:solidFill>
                  <a:srgbClr val="FFFFFF"/>
                </a:solidFill>
                <a:latin typeface="Arial" panose="020B0604020202020204" pitchFamily="34" charset="0"/>
                <a:ea typeface="+mn-ea"/>
                <a:cs typeface="+mn-ea"/>
              </a:defRPr>
            </a:lvl1pPr>
          </a:lstStyle>
          <a:p>
            <a:pPr algn="ctr">
              <a:buClrTx/>
              <a:buSzTx/>
              <a:buFontTx/>
            </a:pPr>
            <a:r>
              <a:rPr lang="zh-CN" altLang="en-US" spc="300" smtClean="0">
                <a:solidFill>
                  <a:schemeClr val="bg2"/>
                </a:solidFill>
                <a:uFillTx/>
                <a:latin typeface="微软雅黑" panose="020B0503020204020204" pitchFamily="34" charset="-122"/>
                <a:ea typeface="微软雅黑" panose="020B0503020204020204" pitchFamily="34" charset="-122"/>
                <a:cs typeface="+mn-ea"/>
                <a:sym typeface="+mn-ea"/>
              </a:rPr>
              <a:t>唐建</a:t>
            </a:r>
            <a:endParaRPr lang="zh-CN" altLang="en-US" spc="300" smtClean="0">
              <a:solidFill>
                <a:schemeClr val="bg2"/>
              </a:solidFill>
              <a:uFillTx/>
              <a:latin typeface="微软雅黑" panose="020B0503020204020204" pitchFamily="34" charset="-122"/>
              <a:ea typeface="微软雅黑" panose="020B0503020204020204" pitchFamily="34" charset="-122"/>
              <a:cs typeface="+mn-ea"/>
              <a:sym typeface="+mn-ea"/>
            </a:endParaRPr>
          </a:p>
        </p:txBody>
      </p:sp>
      <p:sp>
        <p:nvSpPr>
          <p:cNvPr id="71" name="文本框 70"/>
          <p:cNvSpPr txBox="1"/>
          <p:nvPr>
            <p:custDataLst>
              <p:tags r:id="rId6"/>
            </p:custDataLst>
          </p:nvPr>
        </p:nvSpPr>
        <p:spPr>
          <a:xfrm>
            <a:off x="4619571" y="4035183"/>
            <a:ext cx="844230" cy="375081"/>
          </a:xfrm>
          <a:prstGeom prst="rect">
            <a:avLst/>
          </a:prstGeom>
        </p:spPr>
        <p:txBody>
          <a:bodyPr wrap="none">
            <a:normAutofit fontScale="80000"/>
          </a:bodyPr>
          <a:lstStyle>
            <a:defPPr>
              <a:defRPr lang="zh-CN"/>
            </a:defPPr>
            <a:lvl1pPr>
              <a:defRPr sz="2000" b="1">
                <a:solidFill>
                  <a:srgbClr val="FFFFFF"/>
                </a:solidFill>
                <a:latin typeface="Arial" panose="020B0604020202020204" pitchFamily="34" charset="0"/>
                <a:ea typeface="+mn-ea"/>
                <a:cs typeface="+mn-ea"/>
              </a:defRPr>
            </a:lvl1pPr>
          </a:lstStyle>
          <a:p>
            <a:pPr algn="l"/>
            <a:r>
              <a:rPr lang="zh-CN" altLang="en-US" spc="300" smtClean="0">
                <a:solidFill>
                  <a:schemeClr val="bg2"/>
                </a:solidFill>
                <a:uFillTx/>
                <a:latin typeface="微软雅黑" panose="020B0503020204020204" pitchFamily="34" charset="-122"/>
                <a:ea typeface="微软雅黑" panose="020B0503020204020204" pitchFamily="34" charset="-122"/>
                <a:cs typeface="+mn-ea"/>
                <a:sym typeface="+mn-ea"/>
              </a:rPr>
              <a:t>周延周</a:t>
            </a:r>
            <a:endParaRPr lang="zh-CN" altLang="en-US" spc="300" smtClean="0">
              <a:solidFill>
                <a:schemeClr val="bg2"/>
              </a:solidFill>
              <a:uFillTx/>
              <a:latin typeface="微软雅黑" panose="020B0503020204020204" pitchFamily="34" charset="-122"/>
              <a:ea typeface="微软雅黑" panose="020B0503020204020204" pitchFamily="34" charset="-122"/>
              <a:cs typeface="+mn-ea"/>
              <a:sym typeface="+mn-ea"/>
            </a:endParaRPr>
          </a:p>
        </p:txBody>
      </p:sp>
      <p:sp>
        <p:nvSpPr>
          <p:cNvPr id="72" name="文本框 71"/>
          <p:cNvSpPr txBox="1"/>
          <p:nvPr>
            <p:custDataLst>
              <p:tags r:id="rId7"/>
            </p:custDataLst>
          </p:nvPr>
        </p:nvSpPr>
        <p:spPr>
          <a:xfrm>
            <a:off x="1283135" y="3563396"/>
            <a:ext cx="1332431" cy="435213"/>
          </a:xfrm>
          <a:prstGeom prst="rect">
            <a:avLst/>
          </a:prstGeom>
        </p:spPr>
        <p:txBody>
          <a:bodyPr wrap="none">
            <a:normAutofit/>
          </a:bodyPr>
          <a:lstStyle>
            <a:defPPr>
              <a:defRPr lang="zh-CN"/>
            </a:defPPr>
            <a:lvl1pPr>
              <a:defRPr sz="2000" b="1">
                <a:solidFill>
                  <a:srgbClr val="FFFFFF"/>
                </a:solidFill>
                <a:latin typeface="Arial" panose="020B0604020202020204" pitchFamily="34" charset="0"/>
                <a:ea typeface="+mn-ea"/>
                <a:cs typeface="+mn-ea"/>
              </a:defRPr>
            </a:lvl1pPr>
          </a:lstStyle>
          <a:p>
            <a:pPr algn="ctr"/>
            <a:r>
              <a:rPr lang="zh-CN" altLang="en-US" spc="300" smtClean="0">
                <a:solidFill>
                  <a:schemeClr val="tx1"/>
                </a:solidFill>
                <a:uFillTx/>
                <a:latin typeface="Cascadia Code ExtraLight" panose="020B0609020000020004" charset="0"/>
                <a:ea typeface="楷体" panose="02010609060101010101" charset="-122"/>
                <a:cs typeface="+mn-ea"/>
              </a:rPr>
              <a:t>廖东泉</a:t>
            </a:r>
            <a:endParaRPr lang="zh-CN" altLang="en-US" spc="300" smtClean="0">
              <a:solidFill>
                <a:schemeClr val="tx1"/>
              </a:solidFill>
              <a:uFillTx/>
              <a:latin typeface="Cascadia Code ExtraLight" panose="020B0609020000020004" charset="0"/>
              <a:ea typeface="楷体" panose="02010609060101010101" charset="-122"/>
              <a:cs typeface="+mn-ea"/>
            </a:endParaRPr>
          </a:p>
        </p:txBody>
      </p:sp>
      <p:sp>
        <p:nvSpPr>
          <p:cNvPr id="78" name="文本框 77"/>
          <p:cNvSpPr txBox="1"/>
          <p:nvPr>
            <p:custDataLst>
              <p:tags r:id="rId8"/>
            </p:custDataLst>
          </p:nvPr>
        </p:nvSpPr>
        <p:spPr>
          <a:xfrm>
            <a:off x="6637558" y="4576923"/>
            <a:ext cx="2382118" cy="1347434"/>
          </a:xfrm>
          <a:prstGeom prst="rect">
            <a:avLst/>
          </a:prstGeom>
        </p:spPr>
        <p:txBody>
          <a:bodyPr wrap="square"/>
          <a:lstStyle>
            <a:defPPr>
              <a:defRPr lang="zh-CN"/>
            </a:defPPr>
            <a:lvl1pPr algn="ctr"/>
          </a:lstStyle>
          <a:p>
            <a:pPr algn="l">
              <a:lnSpc>
                <a:spcPct val="110000"/>
              </a:lnSpc>
              <a:buClrTx/>
              <a:buSzTx/>
              <a:buFontTx/>
            </a:pPr>
            <a:r>
              <a:rPr lang="en-US" altLang="zh-CN" sz="1200" spc="180">
                <a:solidFill>
                  <a:schemeClr val="dk1">
                    <a:lumMod val="85000"/>
                    <a:lumOff val="15000"/>
                  </a:schemeClr>
                </a:solidFill>
                <a:latin typeface="微软雅黑" panose="020B0503020204020204" pitchFamily="34" charset="-122"/>
                <a:ea typeface="微软雅黑" panose="020B0503020204020204" pitchFamily="34" charset="-122"/>
              </a:rPr>
              <a:t>     </a:t>
            </a:r>
            <a:r>
              <a:rPr lang="zh-CN" altLang="en-US" sz="1200" spc="180">
                <a:solidFill>
                  <a:schemeClr val="dk1">
                    <a:lumMod val="85000"/>
                    <a:lumOff val="15000"/>
                  </a:schemeClr>
                </a:solidFill>
                <a:latin typeface="微软雅黑" panose="020B0503020204020204" pitchFamily="34" charset="-122"/>
                <a:ea typeface="微软雅黑" panose="020B0503020204020204" pitchFamily="34" charset="-122"/>
              </a:rPr>
              <a:t>管理学博士学位。装备制造领域工作五十余年，对工业自动化、高端精密机床和检测设备有深度的研究，在机械加工新工艺、新材料的开发和应用方面成果丰厚</a:t>
            </a:r>
            <a:endParaRPr lang="zh-CN" altLang="en-US" sz="1200" spc="18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79" name="文本框 78"/>
          <p:cNvSpPr txBox="1"/>
          <p:nvPr>
            <p:custDataLst>
              <p:tags r:id="rId9"/>
            </p:custDataLst>
          </p:nvPr>
        </p:nvSpPr>
        <p:spPr>
          <a:xfrm>
            <a:off x="510540" y="346710"/>
            <a:ext cx="1692910" cy="523240"/>
          </a:xfrm>
          <a:prstGeom prst="rect">
            <a:avLst/>
          </a:prstGeom>
        </p:spPr>
        <p:txBody>
          <a:bodyPr wrap="none">
            <a:normAutofit/>
          </a:bodyPr>
          <a:lstStyle>
            <a:defPPr>
              <a:defRPr lang="zh-CN"/>
            </a:defPPr>
            <a:lvl1pPr marR="0" lvl="0" indent="0" defTabSz="913765">
              <a:spcBef>
                <a:spcPts val="0"/>
              </a:spcBef>
              <a:spcAft>
                <a:spcPts val="0"/>
              </a:spcAft>
              <a:buClrTx/>
              <a:buSzTx/>
              <a:buFontTx/>
              <a:buNone/>
              <a:defRPr kumimoji="0" sz="2800" b="1" i="0" u="none" strike="noStrike" kern="0" cap="none" spc="0" normalizeH="0" baseline="0">
                <a:ln>
                  <a:noFill/>
                </a:ln>
                <a:solidFill>
                  <a:srgbClr val="0057A7"/>
                </a:solidFill>
                <a:effectLst/>
                <a:uLnTx/>
                <a:uFillTx/>
                <a:latin typeface="Arial" panose="020B0604020202020204" pitchFamily="34" charset="0"/>
                <a:ea typeface="+mn-ea"/>
                <a:cs typeface="+mn-ea"/>
              </a:defRPr>
            </a:lvl1pPr>
          </a:lstStyle>
          <a:p>
            <a:pPr algn="l"/>
            <a:r>
              <a:rPr lang="zh-CN" altLang="en-US" sz="2200" kern="1200" dirty="0">
                <a:solidFill>
                  <a:schemeClr val="accent1"/>
                </a:solidFill>
                <a:effectLst>
                  <a:outerShdw blurRad="38100" dist="25400" dir="5400000" algn="ctr" rotWithShape="0">
                    <a:srgbClr val="6E747A">
                      <a:alpha val="43000"/>
                    </a:srgbClr>
                  </a:outerShdw>
                </a:effectLst>
                <a:latin typeface="思源黑体 CN Light" panose="020B0300000000000000" pitchFamily="34" charset="-122"/>
                <a:ea typeface="思源黑体 CN Light" panose="020B0300000000000000" pitchFamily="34" charset="-122"/>
                <a:cs typeface="+mn-cs"/>
                <a:sym typeface="+mn-ea"/>
              </a:rPr>
              <a:t>专家委员会</a:t>
            </a:r>
            <a:endParaRPr lang="zh-CN" altLang="en-US" sz="2200" kern="1200" dirty="0">
              <a:solidFill>
                <a:schemeClr val="accent1"/>
              </a:solidFill>
              <a:effectLst>
                <a:outerShdw blurRad="38100" dist="25400" dir="5400000" algn="ctr" rotWithShape="0">
                  <a:srgbClr val="6E747A">
                    <a:alpha val="43000"/>
                  </a:srgbClr>
                </a:outerShdw>
              </a:effectLst>
              <a:latin typeface="思源黑体 CN Light" panose="020B0300000000000000" pitchFamily="34" charset="-122"/>
              <a:ea typeface="思源黑体 CN Light" panose="020B0300000000000000" pitchFamily="34" charset="-122"/>
              <a:cs typeface="+mn-cs"/>
              <a:sym typeface="+mn-ea"/>
            </a:endParaRPr>
          </a:p>
        </p:txBody>
      </p:sp>
      <p:sp>
        <p:nvSpPr>
          <p:cNvPr id="2" name="文本框 1"/>
          <p:cNvSpPr txBox="1"/>
          <p:nvPr/>
        </p:nvSpPr>
        <p:spPr>
          <a:xfrm>
            <a:off x="930275" y="4114800"/>
            <a:ext cx="1945640" cy="306705"/>
          </a:xfrm>
          <a:prstGeom prst="rect">
            <a:avLst/>
          </a:prstGeom>
          <a:noFill/>
        </p:spPr>
        <p:txBody>
          <a:bodyPr wrap="square" rtlCol="0" anchor="t">
            <a:spAutoFit/>
          </a:bodyPr>
          <a:p>
            <a:pPr algn="ctr"/>
            <a:r>
              <a:rPr lang="zh-CN" altLang="en-US" sz="1400"/>
              <a:t>深圳技师学院</a:t>
            </a:r>
            <a:endParaRPr lang="zh-CN" altLang="en-US" sz="1400"/>
          </a:p>
        </p:txBody>
      </p:sp>
      <p:sp>
        <p:nvSpPr>
          <p:cNvPr id="6" name="文本框 5"/>
          <p:cNvSpPr txBox="1"/>
          <p:nvPr>
            <p:custDataLst>
              <p:tags r:id="rId10"/>
            </p:custDataLst>
          </p:nvPr>
        </p:nvSpPr>
        <p:spPr>
          <a:xfrm>
            <a:off x="4218940" y="3508375"/>
            <a:ext cx="1421130" cy="464185"/>
          </a:xfrm>
          <a:prstGeom prst="rect">
            <a:avLst/>
          </a:prstGeom>
        </p:spPr>
        <p:txBody>
          <a:bodyPr wrap="none">
            <a:normAutofit/>
          </a:bodyPr>
          <a:lstStyle>
            <a:defPPr>
              <a:defRPr lang="zh-CN"/>
            </a:defPPr>
            <a:lvl1pPr>
              <a:defRPr sz="2000" b="1">
                <a:solidFill>
                  <a:srgbClr val="FFFFFF"/>
                </a:solidFill>
                <a:latin typeface="Arial" panose="020B0604020202020204" pitchFamily="34" charset="0"/>
                <a:ea typeface="+mn-ea"/>
                <a:cs typeface="+mn-ea"/>
              </a:defRPr>
            </a:lvl1pPr>
          </a:lstStyle>
          <a:p>
            <a:pPr algn="ctr"/>
            <a:r>
              <a:rPr lang="zh-CN" altLang="en-US" spc="300" smtClean="0">
                <a:solidFill>
                  <a:schemeClr val="tx1"/>
                </a:solidFill>
                <a:uFillTx/>
                <a:latin typeface="楷体" panose="02010609060101010101" charset="-122"/>
                <a:ea typeface="楷体" panose="02010609060101010101" charset="-122"/>
                <a:cs typeface="+mn-ea"/>
              </a:rPr>
              <a:t>周延周</a:t>
            </a:r>
            <a:endParaRPr lang="zh-CN" altLang="en-US" spc="300" smtClean="0">
              <a:solidFill>
                <a:schemeClr val="tx1"/>
              </a:solidFill>
              <a:uFillTx/>
              <a:latin typeface="楷体" panose="02010609060101010101" charset="-122"/>
              <a:ea typeface="楷体" panose="02010609060101010101" charset="-122"/>
              <a:cs typeface="+mn-ea"/>
            </a:endParaRPr>
          </a:p>
        </p:txBody>
      </p:sp>
      <p:sp>
        <p:nvSpPr>
          <p:cNvPr id="7" name="文本框 6"/>
          <p:cNvSpPr txBox="1"/>
          <p:nvPr>
            <p:custDataLst>
              <p:tags r:id="rId11"/>
            </p:custDataLst>
          </p:nvPr>
        </p:nvSpPr>
        <p:spPr>
          <a:xfrm>
            <a:off x="3561080" y="4570095"/>
            <a:ext cx="2541905" cy="1510665"/>
          </a:xfrm>
          <a:prstGeom prst="rect">
            <a:avLst/>
          </a:prstGeom>
        </p:spPr>
        <p:txBody>
          <a:bodyPr wrap="square"/>
          <a:lstStyle>
            <a:defPPr>
              <a:defRPr lang="zh-CN"/>
            </a:defPPr>
            <a:lvl1pPr algn="ctr"/>
          </a:lstStyle>
          <a:p>
            <a:pPr algn="l">
              <a:lnSpc>
                <a:spcPct val="110000"/>
              </a:lnSpc>
              <a:buClrTx/>
              <a:buSzTx/>
              <a:buFontTx/>
            </a:pPr>
            <a:r>
              <a:rPr lang="en-US" altLang="zh-CN" sz="1200" spc="180">
                <a:solidFill>
                  <a:schemeClr val="dk1">
                    <a:lumMod val="85000"/>
                    <a:lumOff val="15000"/>
                  </a:schemeClr>
                </a:solidFill>
                <a:latin typeface="微软雅黑" panose="020B0503020204020204" pitchFamily="34" charset="-122"/>
                <a:ea typeface="微软雅黑" panose="020B0503020204020204" pitchFamily="34" charset="-122"/>
              </a:rPr>
              <a:t>     广东工业大学教授、博士生导师。广东省面向智能制造的越高精度自动化检测系统工程技术研究中心主任。中国自动化学会机器人工程专业教育委员会副主任委员</a:t>
            </a:r>
            <a:endParaRPr lang="en-US" altLang="zh-CN" sz="1200" spc="18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custDataLst>
              <p:tags r:id="rId12"/>
            </p:custDataLst>
          </p:nvPr>
        </p:nvSpPr>
        <p:spPr>
          <a:xfrm>
            <a:off x="3929380" y="4117975"/>
            <a:ext cx="1945640" cy="306705"/>
          </a:xfrm>
          <a:prstGeom prst="rect">
            <a:avLst/>
          </a:prstGeom>
          <a:noFill/>
        </p:spPr>
        <p:txBody>
          <a:bodyPr wrap="square" rtlCol="0" anchor="t">
            <a:spAutoFit/>
          </a:bodyPr>
          <a:p>
            <a:pPr algn="ctr"/>
            <a:r>
              <a:rPr lang="zh-CN" altLang="en-US" sz="1400"/>
              <a:t>广东工业大学</a:t>
            </a:r>
            <a:endParaRPr lang="zh-CN" altLang="en-US" sz="1400"/>
          </a:p>
        </p:txBody>
      </p:sp>
      <p:sp>
        <p:nvSpPr>
          <p:cNvPr id="9" name="文本框 8"/>
          <p:cNvSpPr txBox="1"/>
          <p:nvPr>
            <p:custDataLst>
              <p:tags r:id="rId13"/>
            </p:custDataLst>
          </p:nvPr>
        </p:nvSpPr>
        <p:spPr>
          <a:xfrm>
            <a:off x="7243445" y="3570605"/>
            <a:ext cx="1421130" cy="464185"/>
          </a:xfrm>
          <a:prstGeom prst="rect">
            <a:avLst/>
          </a:prstGeom>
        </p:spPr>
        <p:txBody>
          <a:bodyPr wrap="none">
            <a:normAutofit/>
          </a:bodyPr>
          <a:lstStyle>
            <a:defPPr>
              <a:defRPr lang="zh-CN"/>
            </a:defPPr>
            <a:lvl1pPr>
              <a:defRPr sz="2000" b="1">
                <a:solidFill>
                  <a:srgbClr val="FFFFFF"/>
                </a:solidFill>
                <a:latin typeface="Arial" panose="020B0604020202020204" pitchFamily="34" charset="0"/>
                <a:ea typeface="+mn-ea"/>
                <a:cs typeface="+mn-ea"/>
              </a:defRPr>
            </a:lvl1pPr>
          </a:lstStyle>
          <a:p>
            <a:pPr algn="ctr"/>
            <a:r>
              <a:rPr lang="zh-CN" altLang="en-US" spc="300" smtClean="0">
                <a:solidFill>
                  <a:schemeClr val="tx1"/>
                </a:solidFill>
                <a:uFillTx/>
                <a:latin typeface="楷体" panose="02010609060101010101" charset="-122"/>
                <a:ea typeface="楷体" panose="02010609060101010101" charset="-122"/>
                <a:cs typeface="+mn-ea"/>
              </a:rPr>
              <a:t>唐建伟</a:t>
            </a:r>
            <a:endParaRPr lang="zh-CN" altLang="en-US" spc="300" smtClean="0">
              <a:solidFill>
                <a:schemeClr val="tx1"/>
              </a:solidFill>
              <a:uFillTx/>
              <a:latin typeface="楷体" panose="02010609060101010101" charset="-122"/>
              <a:ea typeface="楷体" panose="02010609060101010101" charset="-122"/>
              <a:cs typeface="+mn-ea"/>
            </a:endParaRPr>
          </a:p>
        </p:txBody>
      </p:sp>
      <p:sp>
        <p:nvSpPr>
          <p:cNvPr id="10" name="文本框 9"/>
          <p:cNvSpPr txBox="1"/>
          <p:nvPr>
            <p:custDataLst>
              <p:tags r:id="rId14"/>
            </p:custDataLst>
          </p:nvPr>
        </p:nvSpPr>
        <p:spPr>
          <a:xfrm>
            <a:off x="638175" y="4567555"/>
            <a:ext cx="2530475" cy="1504950"/>
          </a:xfrm>
          <a:prstGeom prst="rect">
            <a:avLst/>
          </a:prstGeom>
        </p:spPr>
        <p:txBody>
          <a:bodyPr wrap="square"/>
          <a:lstStyle>
            <a:defPPr>
              <a:defRPr lang="zh-CN"/>
            </a:defPPr>
            <a:lvl1pPr algn="ctr"/>
          </a:lstStyle>
          <a:p>
            <a:pPr algn="l">
              <a:lnSpc>
                <a:spcPct val="110000"/>
              </a:lnSpc>
              <a:buClrTx/>
              <a:buSzTx/>
              <a:buFontTx/>
            </a:pPr>
            <a:r>
              <a:rPr lang="en-US" altLang="zh-CN" sz="1200" spc="180">
                <a:solidFill>
                  <a:schemeClr val="dk1">
                    <a:lumMod val="85000"/>
                    <a:lumOff val="15000"/>
                  </a:schemeClr>
                </a:solidFill>
                <a:latin typeface="微软雅黑" panose="020B0503020204020204" pitchFamily="34" charset="-122"/>
                <a:ea typeface="微软雅黑" panose="020B0503020204020204" pitchFamily="34" charset="-122"/>
              </a:rPr>
              <a:t>     </a:t>
            </a:r>
            <a:r>
              <a:rPr lang="zh-CN" altLang="en-US" sz="1200" spc="180">
                <a:solidFill>
                  <a:schemeClr val="dk1">
                    <a:lumMod val="85000"/>
                    <a:lumOff val="15000"/>
                  </a:schemeClr>
                </a:solidFill>
                <a:latin typeface="微软雅黑" panose="020B0503020204020204" pitchFamily="34" charset="-122"/>
                <a:ea typeface="微软雅黑" panose="020B0503020204020204" pitchFamily="34" charset="-122"/>
              </a:rPr>
              <a:t>原深圳技师学院中德智通学院制院长。长期专注于工业自动化、机器人、数控和根减高技配人才培露。曾经荣获国家级科技进步三等笑1项:省部绩科技进步二每笑3项;省部级利陵进步三等实2项。</a:t>
            </a:r>
            <a:endParaRPr lang="zh-CN" altLang="en-US" sz="1200" spc="18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15"/>
            </p:custDataLst>
          </p:nvPr>
        </p:nvSpPr>
        <p:spPr>
          <a:xfrm>
            <a:off x="6565265" y="4102735"/>
            <a:ext cx="2545715" cy="306705"/>
          </a:xfrm>
          <a:prstGeom prst="rect">
            <a:avLst/>
          </a:prstGeom>
          <a:noFill/>
        </p:spPr>
        <p:txBody>
          <a:bodyPr wrap="square" rtlCol="0" anchor="t">
            <a:spAutoFit/>
          </a:bodyPr>
          <a:p>
            <a:pPr algn="ctr"/>
            <a:r>
              <a:rPr lang="zh-CN" altLang="en-US" sz="1400"/>
              <a:t>深圳日启亚机电有限公司</a:t>
            </a:r>
            <a:endParaRPr lang="zh-CN" altLang="en-US" sz="1400"/>
          </a:p>
        </p:txBody>
      </p:sp>
      <p:sp>
        <p:nvSpPr>
          <p:cNvPr id="20" name="圆角矩形 19"/>
          <p:cNvSpPr/>
          <p:nvPr>
            <p:custDataLst>
              <p:tags r:id="rId16"/>
            </p:custDataLst>
          </p:nvPr>
        </p:nvSpPr>
        <p:spPr>
          <a:xfrm>
            <a:off x="9269095" y="1307465"/>
            <a:ext cx="2566670" cy="4947285"/>
          </a:xfrm>
          <a:prstGeom prst="roundRect">
            <a:avLst>
              <a:gd name="adj" fmla="val 7724"/>
            </a:avLst>
          </a:prstGeom>
          <a:noFill/>
          <a:ln>
            <a:solidFill>
              <a:srgbClr val="2980B9"/>
            </a:solidFill>
          </a:ln>
        </p:spPr>
        <p:style>
          <a:lnRef idx="2">
            <a:srgbClr val="0057A7">
              <a:shade val="50000"/>
            </a:srgbClr>
          </a:lnRef>
          <a:fillRef idx="1">
            <a:srgbClr val="0057A7"/>
          </a:fillRef>
          <a:effectRef idx="0">
            <a:srgbClr val="0057A7"/>
          </a:effectRef>
          <a:fontRef idx="minor">
            <a:sysClr val="window" lastClr="FFFFFF"/>
          </a:fontRef>
        </p:style>
        <p:txBody>
          <a:bodyPr rtlCol="0" anchor="ctr">
            <a:normAutofit/>
          </a:bodyPr>
          <a:p>
            <a:pPr algn="ctr"/>
            <a:endParaRPr lang="zh-CN" altLang="en-US" sz="2400"/>
          </a:p>
        </p:txBody>
      </p:sp>
      <p:sp>
        <p:nvSpPr>
          <p:cNvPr id="23" name="文本框 22"/>
          <p:cNvSpPr txBox="1"/>
          <p:nvPr>
            <p:custDataLst>
              <p:tags r:id="rId17"/>
            </p:custDataLst>
          </p:nvPr>
        </p:nvSpPr>
        <p:spPr>
          <a:xfrm>
            <a:off x="9890125" y="3571240"/>
            <a:ext cx="1421130" cy="464185"/>
          </a:xfrm>
          <a:prstGeom prst="rect">
            <a:avLst/>
          </a:prstGeom>
        </p:spPr>
        <p:txBody>
          <a:bodyPr wrap="none">
            <a:normAutofit/>
          </a:bodyPr>
          <a:lstStyle>
            <a:defPPr>
              <a:defRPr lang="zh-CN"/>
            </a:defPPr>
            <a:lvl1pPr>
              <a:defRPr sz="2000" b="1">
                <a:solidFill>
                  <a:srgbClr val="FFFFFF"/>
                </a:solidFill>
                <a:latin typeface="Arial" panose="020B0604020202020204" pitchFamily="34" charset="0"/>
                <a:ea typeface="+mn-ea"/>
                <a:cs typeface="+mn-ea"/>
              </a:defRPr>
            </a:lvl1pPr>
          </a:lstStyle>
          <a:p>
            <a:pPr algn="ctr"/>
            <a:r>
              <a:rPr lang="zh-CN" altLang="en-US" spc="300" smtClean="0">
                <a:solidFill>
                  <a:schemeClr val="tx1"/>
                </a:solidFill>
                <a:uFillTx/>
                <a:latin typeface="楷体" panose="02010609060101010101" charset="-122"/>
                <a:ea typeface="楷体" panose="02010609060101010101" charset="-122"/>
                <a:cs typeface="+mn-ea"/>
              </a:rPr>
              <a:t>张泰</a:t>
            </a:r>
            <a:endParaRPr lang="zh-CN" altLang="en-US" spc="300" smtClean="0">
              <a:solidFill>
                <a:schemeClr val="tx1"/>
              </a:solidFill>
              <a:uFillTx/>
              <a:latin typeface="楷体" panose="02010609060101010101" charset="-122"/>
              <a:ea typeface="楷体" panose="02010609060101010101" charset="-122"/>
              <a:cs typeface="+mn-ea"/>
            </a:endParaRPr>
          </a:p>
        </p:txBody>
      </p:sp>
      <p:sp>
        <p:nvSpPr>
          <p:cNvPr id="24" name="文本框 23"/>
          <p:cNvSpPr txBox="1"/>
          <p:nvPr>
            <p:custDataLst>
              <p:tags r:id="rId18"/>
            </p:custDataLst>
          </p:nvPr>
        </p:nvSpPr>
        <p:spPr>
          <a:xfrm>
            <a:off x="9269095" y="4580890"/>
            <a:ext cx="2541905" cy="1510665"/>
          </a:xfrm>
          <a:prstGeom prst="rect">
            <a:avLst/>
          </a:prstGeom>
        </p:spPr>
        <p:txBody>
          <a:bodyPr wrap="square"/>
          <a:lstStyle>
            <a:defPPr>
              <a:defRPr lang="zh-CN"/>
            </a:defPPr>
            <a:lvl1pPr algn="ctr"/>
          </a:lstStyle>
          <a:p>
            <a:pPr algn="l">
              <a:lnSpc>
                <a:spcPct val="110000"/>
              </a:lnSpc>
              <a:buClrTx/>
              <a:buSzTx/>
              <a:buFontTx/>
            </a:pPr>
            <a:r>
              <a:rPr lang="en-US" altLang="zh-CN" sz="1200" spc="180">
                <a:solidFill>
                  <a:schemeClr val="dk1">
                    <a:lumMod val="85000"/>
                    <a:lumOff val="15000"/>
                  </a:schemeClr>
                </a:solidFill>
                <a:latin typeface="微软雅黑" panose="020B0503020204020204" pitchFamily="34" charset="-122"/>
                <a:ea typeface="微软雅黑" panose="020B0503020204020204" pitchFamily="34" charset="-122"/>
              </a:rPr>
              <a:t>     原吕红科技研究院院长，吕红科技集团供应链总裁、吕红科技监事会主席。持有技术专利17项，著作权3项，其中自创一项发明专利获得广东省科技进步一等奖，并主导参与昌红科技于2010年12月在创业板上市</a:t>
            </a:r>
            <a:endParaRPr lang="en-US" altLang="zh-CN" sz="1200" spc="18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custDataLst>
              <p:tags r:id="rId19"/>
            </p:custDataLst>
          </p:nvPr>
        </p:nvSpPr>
        <p:spPr>
          <a:xfrm>
            <a:off x="9269730" y="4114800"/>
            <a:ext cx="2541270" cy="306705"/>
          </a:xfrm>
          <a:prstGeom prst="rect">
            <a:avLst/>
          </a:prstGeom>
          <a:noFill/>
        </p:spPr>
        <p:txBody>
          <a:bodyPr wrap="square" rtlCol="0" anchor="t">
            <a:spAutoFit/>
          </a:bodyPr>
          <a:p>
            <a:pPr algn="ctr"/>
            <a:r>
              <a:rPr lang="zh-CN" altLang="en-US" sz="1400"/>
              <a:t>深圳市昌红科技股份有限公司</a:t>
            </a:r>
            <a:endParaRPr lang="zh-CN" altLang="en-US" sz="1400"/>
          </a:p>
        </p:txBody>
      </p:sp>
      <p:pic>
        <p:nvPicPr>
          <p:cNvPr id="100" name="图片 99"/>
          <p:cNvPicPr/>
          <p:nvPr/>
        </p:nvPicPr>
        <p:blipFill>
          <a:blip r:embed="rId20"/>
          <a:stretch>
            <a:fillRect/>
          </a:stretch>
        </p:blipFill>
        <p:spPr>
          <a:xfrm>
            <a:off x="9636760" y="1535430"/>
            <a:ext cx="1742440" cy="1769745"/>
          </a:xfrm>
          <a:prstGeom prst="rect">
            <a:avLst/>
          </a:prstGeom>
          <a:noFill/>
          <a:ln w="9525">
            <a:noFill/>
          </a:ln>
        </p:spPr>
      </p:pic>
      <p:pic>
        <p:nvPicPr>
          <p:cNvPr id="101" name="图片 100"/>
          <p:cNvPicPr/>
          <p:nvPr/>
        </p:nvPicPr>
        <p:blipFill>
          <a:blip r:embed="rId21"/>
          <a:stretch>
            <a:fillRect/>
          </a:stretch>
        </p:blipFill>
        <p:spPr>
          <a:xfrm>
            <a:off x="3954780" y="1535430"/>
            <a:ext cx="1811020" cy="1769110"/>
          </a:xfrm>
          <a:prstGeom prst="rect">
            <a:avLst/>
          </a:prstGeom>
          <a:noFill/>
          <a:ln w="9525">
            <a:noFill/>
          </a:ln>
        </p:spPr>
      </p:pic>
      <p:pic>
        <p:nvPicPr>
          <p:cNvPr id="103" name="图片 102"/>
          <p:cNvPicPr/>
          <p:nvPr/>
        </p:nvPicPr>
        <p:blipFill>
          <a:blip r:embed="rId22"/>
          <a:stretch>
            <a:fillRect/>
          </a:stretch>
        </p:blipFill>
        <p:spPr>
          <a:xfrm>
            <a:off x="1034415" y="1551305"/>
            <a:ext cx="1715135" cy="1828800"/>
          </a:xfrm>
          <a:prstGeom prst="rect">
            <a:avLst/>
          </a:prstGeom>
          <a:noFill/>
          <a:ln w="9525">
            <a:noFill/>
          </a:ln>
        </p:spPr>
      </p:pic>
      <p:pic>
        <p:nvPicPr>
          <p:cNvPr id="104" name="图片 103"/>
          <p:cNvPicPr/>
          <p:nvPr/>
        </p:nvPicPr>
        <p:blipFill>
          <a:blip r:embed="rId23"/>
          <a:stretch>
            <a:fillRect/>
          </a:stretch>
        </p:blipFill>
        <p:spPr>
          <a:xfrm>
            <a:off x="6910070" y="1535430"/>
            <a:ext cx="1819910" cy="1831975"/>
          </a:xfrm>
          <a:prstGeom prst="rect">
            <a:avLst/>
          </a:prstGeom>
          <a:noFill/>
          <a:ln w="9525">
            <a:noFill/>
          </a:ln>
        </p:spPr>
      </p:pic>
    </p:spTree>
    <p:custDataLst>
      <p:tags r:id="rId2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981710" y="1624965"/>
            <a:ext cx="10331450" cy="2387600"/>
          </a:xfrm>
        </p:spPr>
        <p:txBody>
          <a:bodyPr>
            <a:normAutofit fontScale="90000"/>
          </a:bodyPr>
          <a:p>
            <a:pPr algn="ctr"/>
            <a:br>
              <a:rPr lang="zh-CN" altLang="en-US"/>
            </a:br>
            <a:r>
              <a:rPr lang="zh-CN" altLang="en-US"/>
              <a:t>以专利导航助力工业母机</a:t>
            </a:r>
            <a:br>
              <a:rPr lang="zh-CN" altLang="en-US"/>
            </a:br>
            <a:r>
              <a:rPr lang="zh-CN" altLang="en-US"/>
              <a:t>与精密仪器</a:t>
            </a:r>
            <a:r>
              <a:rPr lang="zh-CN" altLang="en-US"/>
              <a:t>设备产业高质量发展</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475615" y="278765"/>
            <a:ext cx="3425190" cy="599440"/>
            <a:chOff x="9796" y="1263"/>
            <a:chExt cx="5394" cy="944"/>
          </a:xfrm>
        </p:grpSpPr>
        <p:sp>
          <p:nvSpPr>
            <p:cNvPr id="39" name="直角三角形 38"/>
            <p:cNvSpPr/>
            <p:nvPr/>
          </p:nvSpPr>
          <p:spPr>
            <a:xfrm rot="16200000">
              <a:off x="9796" y="1588"/>
              <a:ext cx="619" cy="619"/>
            </a:xfrm>
            <a:prstGeom prst="rtTriangle">
              <a:avLst/>
            </a:prstGeom>
            <a:solidFill>
              <a:srgbClr val="E9C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9" name="文本框 8"/>
            <p:cNvSpPr txBox="1"/>
            <p:nvPr/>
          </p:nvSpPr>
          <p:spPr>
            <a:xfrm>
              <a:off x="10729" y="1263"/>
              <a:ext cx="4461" cy="919"/>
            </a:xfrm>
            <a:prstGeom prst="rect">
              <a:avLst/>
            </a:prstGeom>
          </p:spPr>
          <p:txBody>
            <a:bodyPr wrap="square" rtlCol="0">
              <a:spAutoFit/>
            </a:bodyPr>
            <a:p>
              <a:pPr algn="l"/>
              <a:r>
                <a:rPr lang="zh-CN" altLang="en-US" sz="3200" b="1">
                  <a:solidFill>
                    <a:srgbClr val="004376"/>
                  </a:solidFill>
                  <a:latin typeface="+mj-ea"/>
                  <a:ea typeface="+mj-ea"/>
                </a:rPr>
                <a:t>项目背景</a:t>
              </a:r>
              <a:endParaRPr lang="zh-CN" altLang="en-US" sz="3200" b="1">
                <a:solidFill>
                  <a:srgbClr val="004376"/>
                </a:solidFill>
                <a:latin typeface="+mj-ea"/>
                <a:ea typeface="+mj-ea"/>
              </a:endParaRPr>
            </a:p>
          </p:txBody>
        </p:sp>
      </p:grpSp>
      <p:sp>
        <p:nvSpPr>
          <p:cNvPr id="43" name="剪去单角的矩形 42"/>
          <p:cNvSpPr/>
          <p:nvPr/>
        </p:nvSpPr>
        <p:spPr>
          <a:xfrm>
            <a:off x="6670040" y="1107440"/>
            <a:ext cx="3857625" cy="4657090"/>
          </a:xfrm>
          <a:prstGeom prst="snip1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4" name="文本框 13"/>
          <p:cNvSpPr txBox="1"/>
          <p:nvPr/>
        </p:nvSpPr>
        <p:spPr>
          <a:xfrm>
            <a:off x="1078865" y="1104900"/>
            <a:ext cx="4839970" cy="706755"/>
          </a:xfrm>
          <a:prstGeom prst="rect">
            <a:avLst/>
          </a:prstGeom>
          <a:noFill/>
        </p:spPr>
        <p:txBody>
          <a:bodyPr wrap="square" rtlCol="0">
            <a:spAutoFit/>
          </a:bodyPr>
          <a:p>
            <a:pPr algn="l"/>
            <a:r>
              <a:rPr lang="zh-CN" sz="4000">
                <a:solidFill>
                  <a:srgbClr val="004376"/>
                </a:solidFill>
                <a:latin typeface="+mn-ea"/>
                <a:cs typeface="汉仪中简黑简" panose="00020600040101010101" charset="-122"/>
              </a:rPr>
              <a:t>产业专利导航介绍</a:t>
            </a:r>
            <a:endParaRPr lang="zh-CN" sz="4000">
              <a:solidFill>
                <a:srgbClr val="004376"/>
              </a:solidFill>
              <a:latin typeface="+mn-ea"/>
              <a:cs typeface="汉仪中简黑简" panose="00020600040101010101" charset="-122"/>
            </a:endParaRPr>
          </a:p>
        </p:txBody>
      </p:sp>
      <p:cxnSp>
        <p:nvCxnSpPr>
          <p:cNvPr id="15" name="直接连接符 14"/>
          <p:cNvCxnSpPr/>
          <p:nvPr/>
        </p:nvCxnSpPr>
        <p:spPr>
          <a:xfrm>
            <a:off x="1304925" y="1978660"/>
            <a:ext cx="1244600" cy="0"/>
          </a:xfrm>
          <a:prstGeom prst="line">
            <a:avLst/>
          </a:prstGeom>
          <a:ln w="38100">
            <a:solidFill>
              <a:srgbClr val="E9C515"/>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078865" y="2047875"/>
            <a:ext cx="4839970" cy="3041015"/>
          </a:xfrm>
          <a:prstGeom prst="rect">
            <a:avLst/>
          </a:prstGeom>
          <a:noFill/>
        </p:spPr>
        <p:txBody>
          <a:bodyPr wrap="square" rtlCol="0">
            <a:spAutoFit/>
          </a:bodyPr>
          <a:p>
            <a:pPr algn="l">
              <a:lnSpc>
                <a:spcPct val="120000"/>
              </a:lnSpc>
              <a:spcBef>
                <a:spcPts val="0"/>
              </a:spcBef>
              <a:spcAft>
                <a:spcPts val="0"/>
              </a:spcAft>
            </a:pPr>
            <a:r>
              <a:rPr sz="1600">
                <a:solidFill>
                  <a:schemeClr val="tx1">
                    <a:lumMod val="85000"/>
                    <a:lumOff val="15000"/>
                  </a:schemeClr>
                </a:solidFill>
                <a:latin typeface="+mn-ea"/>
                <a:cs typeface="汉仪中简黑简" panose="00020600040101010101" charset="-122"/>
              </a:rPr>
              <a:t>为贯彻落实</a:t>
            </a:r>
            <a:r>
              <a:rPr sz="1600">
                <a:solidFill>
                  <a:schemeClr val="tx1">
                    <a:lumMod val="85000"/>
                    <a:lumOff val="15000"/>
                  </a:schemeClr>
                </a:solidFill>
                <a:latin typeface="+mn-ea"/>
                <a:cs typeface="汉仪中简黑简" panose="00020600040101010101" charset="-122"/>
                <a:sym typeface="+mn-ea"/>
              </a:rPr>
              <a:t>高端制造装备产业专利导航工作深入开展，推广实施精密仪器产业与工业母机产业专利导航项目，2023年</a:t>
            </a:r>
            <a:r>
              <a:rPr sz="1600">
                <a:solidFill>
                  <a:schemeClr val="tx1">
                    <a:lumMod val="85000"/>
                    <a:lumOff val="15000"/>
                  </a:schemeClr>
                </a:solidFill>
                <a:latin typeface="+mn-ea"/>
                <a:cs typeface="汉仪中简黑简" panose="00020600040101010101" charset="-122"/>
              </a:rPr>
              <a:t>深圳市机械行业协会将深入开展产业专利导航计划，以</a:t>
            </a:r>
            <a:r>
              <a:rPr sz="1600">
                <a:solidFill>
                  <a:schemeClr val="tx1">
                    <a:lumMod val="85000"/>
                    <a:lumOff val="15000"/>
                  </a:schemeClr>
                </a:solidFill>
                <a:latin typeface="+mn-ea"/>
                <a:cs typeface="汉仪中简黑简" panose="00020600040101010101" charset="-122"/>
                <a:sym typeface="+mn-ea"/>
              </a:rPr>
              <a:t>精密仪器产业与工业母机产业</a:t>
            </a:r>
            <a:r>
              <a:rPr sz="1600">
                <a:solidFill>
                  <a:schemeClr val="tx1">
                    <a:lumMod val="85000"/>
                    <a:lumOff val="15000"/>
                  </a:schemeClr>
                </a:solidFill>
                <a:latin typeface="+mn-ea"/>
                <a:cs typeface="汉仪中简黑简" panose="00020600040101010101" charset="-122"/>
              </a:rPr>
              <a:t>为重点行业领域开展技术创新精准的专利导航研究相关工作，通过运用知识产权、产业和专利大数据手段，对</a:t>
            </a:r>
            <a:r>
              <a:rPr sz="1600">
                <a:solidFill>
                  <a:schemeClr val="tx1">
                    <a:lumMod val="85000"/>
                    <a:lumOff val="15000"/>
                  </a:schemeClr>
                </a:solidFill>
                <a:latin typeface="+mn-ea"/>
                <a:cs typeface="汉仪中简黑简" panose="00020600040101010101" charset="-122"/>
                <a:sym typeface="+mn-ea"/>
              </a:rPr>
              <a:t>高端制造装备产业集群</a:t>
            </a:r>
            <a:r>
              <a:rPr sz="1600">
                <a:solidFill>
                  <a:schemeClr val="tx1">
                    <a:lumMod val="85000"/>
                    <a:lumOff val="15000"/>
                  </a:schemeClr>
                </a:solidFill>
                <a:latin typeface="+mn-ea"/>
                <a:cs typeface="汉仪中简黑简" panose="00020600040101010101" charset="-122"/>
              </a:rPr>
              <a:t>进行专利导航分析，梳理产业发展的瓶颈问题和关键核心技术，建立产业专利导航成果应用机制，向产业链相关企业推送或发布专利导航成果，加速专利产业化。</a:t>
            </a:r>
            <a:endParaRPr sz="1600">
              <a:solidFill>
                <a:schemeClr val="tx1">
                  <a:lumMod val="85000"/>
                  <a:lumOff val="15000"/>
                </a:schemeClr>
              </a:solidFill>
              <a:latin typeface="+mn-ea"/>
              <a:cs typeface="汉仪中简黑简" panose="00020600040101010101" charset="-122"/>
            </a:endParaRPr>
          </a:p>
        </p:txBody>
      </p:sp>
      <p:sp>
        <p:nvSpPr>
          <p:cNvPr id="21" name="矩形 20"/>
          <p:cNvSpPr/>
          <p:nvPr/>
        </p:nvSpPr>
        <p:spPr>
          <a:xfrm>
            <a:off x="1169670" y="5371465"/>
            <a:ext cx="1958975" cy="457835"/>
          </a:xfrm>
          <a:prstGeom prst="rect">
            <a:avLst/>
          </a:prstGeom>
          <a:solidFill>
            <a:srgbClr val="004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000" b="1">
                <a:solidFill>
                  <a:schemeClr val="bg1"/>
                </a:solidFill>
                <a:latin typeface="+mj-ea"/>
                <a:ea typeface="+mj-ea"/>
                <a:cs typeface="汉仪中简黑简" panose="00020600040101010101" charset="-122"/>
                <a:sym typeface="+mn-ea"/>
              </a:rPr>
              <a:t>工业母机</a:t>
            </a:r>
            <a:endParaRPr lang="zh-CN" sz="2000" b="1">
              <a:solidFill>
                <a:schemeClr val="bg1"/>
              </a:solidFill>
              <a:latin typeface="+mj-ea"/>
              <a:ea typeface="+mj-ea"/>
              <a:cs typeface="汉仪中简黑简" panose="00020600040101010101" charset="-122"/>
              <a:sym typeface="+mn-ea"/>
            </a:endParaRPr>
          </a:p>
        </p:txBody>
      </p:sp>
      <p:sp>
        <p:nvSpPr>
          <p:cNvPr id="16" name="矩形 15"/>
          <p:cNvSpPr/>
          <p:nvPr/>
        </p:nvSpPr>
        <p:spPr>
          <a:xfrm>
            <a:off x="3462020" y="5371465"/>
            <a:ext cx="1958975" cy="457835"/>
          </a:xfrm>
          <a:prstGeom prst="rect">
            <a:avLst/>
          </a:prstGeom>
          <a:solidFill>
            <a:srgbClr val="004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000" b="1">
                <a:solidFill>
                  <a:schemeClr val="bg1"/>
                </a:solidFill>
                <a:latin typeface="+mn-ea"/>
                <a:cs typeface="汉仪中简黑简" panose="00020600040101010101" charset="-122"/>
              </a:rPr>
              <a:t>精密</a:t>
            </a:r>
            <a:r>
              <a:rPr lang="zh-CN" sz="2000" b="1">
                <a:solidFill>
                  <a:schemeClr val="bg1"/>
                </a:solidFill>
                <a:latin typeface="+mn-ea"/>
                <a:cs typeface="汉仪中简黑简" panose="00020600040101010101" charset="-122"/>
              </a:rPr>
              <a:t>仪器</a:t>
            </a:r>
            <a:endParaRPr lang="zh-CN" sz="2000" b="1">
              <a:solidFill>
                <a:schemeClr val="bg1"/>
              </a:solidFill>
              <a:latin typeface="+mn-ea"/>
              <a:cs typeface="汉仪中简黑简" panose="00020600040101010101" charset="-122"/>
            </a:endParaRPr>
          </a:p>
        </p:txBody>
      </p:sp>
      <p:sp>
        <p:nvSpPr>
          <p:cNvPr id="17" name="直角三角形 16"/>
          <p:cNvSpPr/>
          <p:nvPr/>
        </p:nvSpPr>
        <p:spPr>
          <a:xfrm rot="10800000">
            <a:off x="10111105" y="1072515"/>
            <a:ext cx="578485" cy="578485"/>
          </a:xfrm>
          <a:prstGeom prst="rtTriangle">
            <a:avLst/>
          </a:prstGeom>
          <a:solidFill>
            <a:srgbClr val="E9C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5244465" y="3198495"/>
            <a:ext cx="6863715" cy="4597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Normal" panose="020B0400000000000000" pitchFamily="34" charset="-122"/>
              <a:ea typeface="思源黑体 CN Regular" panose="020B0500000000000000" pitchFamily="34" charset="-122"/>
            </a:endParaRPr>
          </a:p>
        </p:txBody>
      </p:sp>
      <p:pic>
        <p:nvPicPr>
          <p:cNvPr id="10" name="图片 9"/>
          <p:cNvPicPr>
            <a:picLocks noChangeAspect="1"/>
          </p:cNvPicPr>
          <p:nvPr>
            <p:custDataLst>
              <p:tags r:id="rId2"/>
            </p:custDataLst>
          </p:nvPr>
        </p:nvPicPr>
        <p:blipFill rotWithShape="1">
          <a:blip r:embed="rId3"/>
          <a:srcRect b="14520"/>
          <a:stretch>
            <a:fillRect/>
          </a:stretch>
        </p:blipFill>
        <p:spPr>
          <a:xfrm>
            <a:off x="619125" y="1070610"/>
            <a:ext cx="4912360" cy="5435600"/>
          </a:xfrm>
          <a:custGeom>
            <a:avLst/>
            <a:gdLst/>
            <a:ahLst/>
            <a:cxnLst>
              <a:cxn ang="3">
                <a:pos x="hc" y="t"/>
              </a:cxn>
              <a:cxn ang="cd2">
                <a:pos x="l" y="vc"/>
              </a:cxn>
              <a:cxn ang="cd4">
                <a:pos x="hc" y="b"/>
              </a:cxn>
              <a:cxn ang="0">
                <a:pos x="r" y="vc"/>
              </a:cxn>
            </a:cxnLst>
            <a:rect l="l" t="t" r="r" b="b"/>
            <a:pathLst>
              <a:path w="12000" h="6960">
                <a:moveTo>
                  <a:pt x="0" y="0"/>
                </a:moveTo>
                <a:lnTo>
                  <a:pt x="12000" y="0"/>
                </a:lnTo>
                <a:lnTo>
                  <a:pt x="12000" y="6960"/>
                </a:lnTo>
                <a:lnTo>
                  <a:pt x="0" y="6960"/>
                </a:lnTo>
                <a:lnTo>
                  <a:pt x="0" y="0"/>
                </a:lnTo>
                <a:close/>
              </a:path>
            </a:pathLst>
          </a:custGeom>
        </p:spPr>
      </p:pic>
      <p:pic>
        <p:nvPicPr>
          <p:cNvPr id="8" name="图片 7" descr="logo (7)"/>
          <p:cNvPicPr>
            <a:picLocks noChangeAspect="1"/>
          </p:cNvPicPr>
          <p:nvPr>
            <p:custDataLst>
              <p:tags r:id="rId4"/>
            </p:custDataLst>
          </p:nvPr>
        </p:nvPicPr>
        <p:blipFill>
          <a:blip r:embed="rId5"/>
          <a:srcRect l="34180" t="20524" r="34012" b="28902"/>
          <a:stretch>
            <a:fillRect/>
          </a:stretch>
        </p:blipFill>
        <p:spPr>
          <a:xfrm>
            <a:off x="163195" y="121920"/>
            <a:ext cx="967105" cy="1086485"/>
          </a:xfrm>
          <a:prstGeom prst="rect">
            <a:avLst/>
          </a:prstGeom>
        </p:spPr>
      </p:pic>
      <p:sp>
        <p:nvSpPr>
          <p:cNvPr id="3" name="矩形 2"/>
          <p:cNvSpPr/>
          <p:nvPr>
            <p:custDataLst>
              <p:tags r:id="rId6"/>
            </p:custDataLst>
          </p:nvPr>
        </p:nvSpPr>
        <p:spPr>
          <a:xfrm>
            <a:off x="5450840" y="1208405"/>
            <a:ext cx="6307455" cy="18611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11500">
                <a:solidFill>
                  <a:schemeClr val="bg1"/>
                </a:solidFill>
                <a:effectLst>
                  <a:outerShdw blurRad="38100" dist="38100" dir="2700000" algn="tl">
                    <a:srgbClr val="000000">
                      <a:alpha val="43137"/>
                    </a:srgbClr>
                  </a:outerShdw>
                </a:effectLst>
                <a:latin typeface="方正全福体" panose="02000500000000000000" charset="-122"/>
                <a:ea typeface="方正全福体" panose="02000500000000000000" charset="-122"/>
              </a:rPr>
              <a:t>Thank</a:t>
            </a:r>
            <a:r>
              <a:rPr lang="en-US" altLang="zh-CN" sz="11500">
                <a:solidFill>
                  <a:schemeClr val="bg1"/>
                </a:solidFill>
                <a:effectLst>
                  <a:outerShdw blurRad="38100" dist="38100" dir="2700000" algn="tl">
                    <a:srgbClr val="000000">
                      <a:alpha val="43137"/>
                    </a:srgbClr>
                  </a:outerShdw>
                </a:effectLst>
                <a:latin typeface="方正全福体" panose="02000500000000000000" charset="-122"/>
                <a:ea typeface="方正全福体" panose="02000500000000000000" charset="-122"/>
              </a:rPr>
              <a:t>  you</a:t>
            </a:r>
            <a:endParaRPr lang="en-US" altLang="zh-CN" sz="11500" dirty="0">
              <a:solidFill>
                <a:schemeClr val="bg1"/>
              </a:solidFill>
              <a:effectLst>
                <a:outerShdw blurRad="38100" dist="38100" dir="2700000" algn="tl">
                  <a:srgbClr val="000000">
                    <a:alpha val="43137"/>
                  </a:srgbClr>
                </a:outerShdw>
              </a:effectLst>
              <a:latin typeface="方正全福体" panose="02000500000000000000" charset="-122"/>
              <a:ea typeface="方正全福体" panose="02000500000000000000" charset="-122"/>
            </a:endParaRPr>
          </a:p>
        </p:txBody>
      </p:sp>
      <p:sp>
        <p:nvSpPr>
          <p:cNvPr id="11" name="矩形 10"/>
          <p:cNvSpPr/>
          <p:nvPr>
            <p:custDataLst>
              <p:tags r:id="rId7"/>
            </p:custDataLst>
          </p:nvPr>
        </p:nvSpPr>
        <p:spPr>
          <a:xfrm>
            <a:off x="6328410" y="3198495"/>
            <a:ext cx="5136515"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just"/>
            <a:r>
              <a:rPr lang="zh-CN" altLang="en-US" sz="2400" b="1" dirty="0">
                <a:latin typeface="穿越人海手写体" panose="02000603000000000000" charset="-122"/>
                <a:ea typeface="穿越人海手写体" panose="02000603000000000000" charset="-122"/>
                <a:cs typeface="穿越人海手写体" panose="02000603000000000000" charset="-122"/>
              </a:rPr>
              <a:t>感谢聆听</a:t>
            </a:r>
            <a:r>
              <a:rPr lang="en-US" altLang="zh-CN" sz="2400" b="1" dirty="0">
                <a:latin typeface="穿越人海手写体" panose="02000603000000000000" charset="-122"/>
                <a:ea typeface="穿越人海手写体" panose="02000603000000000000" charset="-122"/>
                <a:cs typeface="穿越人海手写体" panose="02000603000000000000" charset="-122"/>
              </a:rPr>
              <a:t>                    2023/05/05</a:t>
            </a:r>
            <a:endParaRPr lang="en-US" altLang="zh-CN" sz="2400" b="1" i="0" dirty="0">
              <a:effectLst/>
              <a:latin typeface="穿越人海手写体" panose="02000603000000000000" charset="-122"/>
              <a:ea typeface="穿越人海手写体" panose="02000603000000000000" charset="-122"/>
              <a:cs typeface="穿越人海手写体" panose="02000603000000000000" charset="-122"/>
            </a:endParaRPr>
          </a:p>
        </p:txBody>
      </p:sp>
      <p:pic>
        <p:nvPicPr>
          <p:cNvPr id="13" name="http://photo-static-api.fotomore.com/creative/vcg/veer/400/new/VCG41N134163235.jpg" descr="templates\picture_hover\&amp;pky210_sjzg_VCG41N134163235&amp;2&amp;src_toppic_inpsrchzd1&amp;"/>
          <p:cNvPicPr>
            <a:picLocks noChangeAspect="1"/>
          </p:cNvPicPr>
          <p:nvPr/>
        </p:nvPicPr>
        <p:blipFill>
          <a:blip r:embed="rId8">
            <a:clrChange>
              <a:clrFrom>
                <a:srgbClr val="FFFFFF">
                  <a:alpha val="100000"/>
                </a:srgbClr>
              </a:clrFrom>
              <a:clrTo>
                <a:srgbClr val="FFFFFF">
                  <a:alpha val="100000"/>
                  <a:alpha val="0"/>
                </a:srgbClr>
              </a:clrTo>
            </a:clrChange>
            <a:lum bright="12000"/>
          </a:blip>
          <a:stretch>
            <a:fillRect/>
          </a:stretch>
        </p:blipFill>
        <p:spPr>
          <a:xfrm>
            <a:off x="-635" y="4182745"/>
            <a:ext cx="12237085" cy="2675255"/>
          </a:xfrm>
          <a:prstGeom prst="rect">
            <a:avLst/>
          </a:prstGeom>
        </p:spPr>
      </p:pic>
    </p:spTree>
    <p:custDataLst>
      <p:tags r:id="rId9"/>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UNIT_PLACING_PICTURE_USER_VIEWPORT" val="{&quot;height&quot;:1711,&quot;width&quot;:1523}"/>
  <p:tag name="KSO_WM_BEAUTIFY_FLAG" val=""/>
</p:tagLst>
</file>

<file path=ppt/tags/tag20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3.xml><?xml version="1.0" encoding="utf-8"?>
<p:tagLst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20_3*l_h_f*1_1_1"/>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VALUE" val="36"/>
  <p:tag name="KSO_WM_UNIT_TEXT_FILL_FORE_SCHEMECOLOR_INDEX_BRIGHTNESS" val="0.15"/>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20_3*l_h_i*1_1_1"/>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LINE_FORE_SCHEMECOLOR_INDEX_BRIGHTNESS" val="0"/>
  <p:tag name="KSO_WM_UNIT_LINE_FORE_SCHEMECOLOR_INDEX" val="5"/>
  <p:tag name="KSO_WM_UNIT_LINE_FILL_TYPE" val="2"/>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20219420_3*l_h_i*1_1_3"/>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VALUE" val="1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420_3*l_h_i*1_1_2"/>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LINE_FORE_SCHEMECOLOR_INDEX_BRIGHTNESS" val="0"/>
  <p:tag name="KSO_WM_UNIT_LINE_FORE_SCHEMECOLOR_INDEX" val="5"/>
  <p:tag name="KSO_WM_UNIT_LINE_FILL_TYPE" val="2"/>
  <p:tag name="KSO_WM_UNIT_USESOURCEFORMAT_APPLY"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20_3*l_h_i*1_2_1"/>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LINE_FORE_SCHEMECOLOR_INDEX_BRIGHTNESS" val="0"/>
  <p:tag name="KSO_WM_UNIT_LINE_FORE_SCHEMECOLOR_INDEX" val="5"/>
  <p:tag name="KSO_WM_UNIT_LINE_FILL_TYPE" val="2"/>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19420_3*l_h_i*1_2_3"/>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VALUE" val="1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9420_3*l_h_i*1_2_2"/>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LINE_FORE_SCHEMECOLOR_INDEX_BRIGHTNESS" val="0"/>
  <p:tag name="KSO_WM_UNIT_LINE_FORE_SCHEMECOLOR_INDEX" val="5"/>
  <p:tag name="KSO_WM_UNIT_LINE_FILL_TYPE" val="2"/>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20_3*l_h_f*1_3_1"/>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VALUE" val="36"/>
  <p:tag name="KSO_WM_UNIT_TEXT_FILL_FORE_SCHEMECOLOR_INDEX_BRIGHTNESS" val="0.15"/>
  <p:tag name="KSO_WM_UNIT_TEXT_FILL_FORE_SCHEMECOLOR_INDEX" val="13"/>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20_3*l_h_i*1_3_1"/>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LINE_FORE_SCHEMECOLOR_INDEX_BRIGHTNESS" val="0"/>
  <p:tag name="KSO_WM_UNIT_LINE_FORE_SCHEMECOLOR_INDEX" val="5"/>
  <p:tag name="KSO_WM_UNIT_LINE_FILL_TYPE" val="2"/>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19420_3*l_h_i*1_3_3"/>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VALUE" val="1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19420_3*l_h_i*1_3_2"/>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LINE_FORE_SCHEMECOLOR_INDEX_BRIGHTNESS" val="0"/>
  <p:tag name="KSO_WM_UNIT_LINE_FORE_SCHEMECOLOR_INDEX" val="5"/>
  <p:tag name="KSO_WM_UNIT_LINE_FILL_TYPE" val="2"/>
  <p:tag name="KSO_WM_UNIT_USESOURCEFORMAT_APPLY" val="1"/>
</p:tagLst>
</file>

<file path=ppt/tags/tag214.xml><?xml version="1.0" encoding="utf-8"?>
<p:tagLst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420_3*l_h_f*1_4_1"/>
  <p:tag name="KSO_WM_TEMPLATE_CATEGORY" val="diagram"/>
  <p:tag name="KSO_WM_TEMPLATE_INDEX" val="20219420"/>
  <p:tag name="KSO_WM_UNIT_LAYERLEVEL" val="1_1_1"/>
  <p:tag name="KSO_WM_TAG_VERSION" val="1.0"/>
  <p:tag name="KSO_WM_BEAUTIFY_FLAG" val="#wm#"/>
  <p:tag name="KSO_WM_CHIP_GROUPID" val="60bed534191caac4ef20244a"/>
  <p:tag name="KSO_WM_CHIP_XID" val="60bed534191caac4ef20244b"/>
  <p:tag name="KSO_WM_ASSEMBLE_CHIP_INDEX" val="13c26399349d47e293598cdb06d7d914"/>
  <p:tag name="KSO_WM_UNIT_VALUE" val="36"/>
  <p:tag name="KSO_WM_UNIT_TEXT_FILL_FORE_SCHEMECOLOR_INDEX_BRIGHTNESS" val="0.15"/>
  <p:tag name="KSO_WM_UNIT_TEXT_FILL_FORE_SCHEMECOLOR_INDEX" val="13"/>
  <p:tag name="KSO_WM_UNIT_TEXT_FILL_TYPE" val="1"/>
  <p:tag name="KSO_WM_UNIT_USESOURCEFORMAT_APPLY" val="1"/>
</p:tagLst>
</file>

<file path=ppt/tags/tag215.xml><?xml version="1.0" encoding="utf-8"?>
<p:tagLst xmlns:p="http://schemas.openxmlformats.org/presentationml/2006/main">
  <p:tag name="KSO_WM_BEAUTIFY_FLAG" val="#wm#"/>
  <p:tag name="KSO_WM_TEMPLATE_CATEGORY" val="diagram"/>
  <p:tag name="KSO_WM_TEMPLATE_INDEX" val="20209527"/>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3-04-26T11:58:34&quot;,&quot;maxSize&quot;:{&quot;size1&quot;:2.310280974926772},&quot;minSize&quot;:{&quot;size1&quot;:2.310280974926772},&quot;normalSize&quot;:{&quot;size1&quot;:2.310280974926772},&quot;subLayout&quot;:[{&quot;id&quot;:&quot;2023-04-26T11:58:34&quot;,&quot;type&quot;:0},{&quot;id&quot;:&quot;2023-04-26T11:58:34&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ACKGROUND_TYPE" val="general"/>
  <p:tag name="KSO_WM_SLIDE_SUPPORT_FEATURE_TYPE" val="3"/>
  <p:tag name="KSO_WM_TEMPLATE_ASSEMBLE_XID" val="60656e904054ed1e2fb7fb93"/>
  <p:tag name="KSO_WM_TEMPLATE_ASSEMBLE_GROUPID" val="60656e904054ed1e2fb7fb93"/>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20168437"/>
  <p:tag name="KSO_WM_UNIT_TYPE" val="l_h_i"/>
  <p:tag name="KSO_WM_UNIT_INDEX" val="1_1_1"/>
  <p:tag name="KSO_WM_UNIT_ID" val="diagram20168437_3*l_h_i*1_1_1"/>
  <p:tag name="KSO_WM_UNIT_LAYERLEVEL" val="1_1_1"/>
  <p:tag name="KSO_WM_DIAGRAM_GROUP_CODE" val="l1-1"/>
  <p:tag name="KSO_WM_UNIT_FILL_FORE_SCHEMECOLOR_INDEX" val="5"/>
  <p:tag name="KSO_WM_UNIT_FILL_TYPE" val="1"/>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20168437"/>
  <p:tag name="KSO_WM_UNIT_TYPE" val="l_h_i"/>
  <p:tag name="KSO_WM_UNIT_INDEX" val="1_3_1"/>
  <p:tag name="KSO_WM_UNIT_ID" val="diagram20168437_3*l_h_i*1_3_1"/>
  <p:tag name="KSO_WM_UNIT_LAYERLEVEL" val="1_1_1"/>
  <p:tag name="KSO_WM_DIAGRAM_GROUP_CODE" val="l1-1"/>
  <p:tag name="KSO_WM_UNIT_FILL_FORE_SCHEMECOLOR_INDEX" val="7"/>
  <p:tag name="KSO_WM_UNIT_FILL_TYPE" val="1"/>
</p:tagLst>
</file>

<file path=ppt/tags/tag218.xml><?xml version="1.0" encoding="utf-8"?>
<p:tagLst xmlns:p="http://schemas.openxmlformats.org/presentationml/2006/main">
  <p:tag name="KSO_WM_TAG_VERSION" val="1.0"/>
  <p:tag name="KSO_WM_BEAUTIFY_FLAG" val="#wm#"/>
  <p:tag name="KSO_WM_TEMPLATE_CATEGORY" val="diagram"/>
  <p:tag name="KSO_WM_TEMPLATE_INDEX" val="20168437"/>
  <p:tag name="KSO_WM_UNIT_TYPE" val="l_h_i"/>
  <p:tag name="KSO_WM_UNIT_INDEX" val="1_2_4"/>
  <p:tag name="KSO_WM_UNIT_ID" val="diagram20168437_3*l_h_i*1_2_4"/>
  <p:tag name="KSO_WM_UNIT_LAYERLEVEL" val="1_1_1"/>
  <p:tag name="KSO_WM_DIAGRAM_GROUP_CODE" val="l1-1"/>
  <p:tag name="KSO_WM_UNIT_FILL_FORE_SCHEMECOLOR_INDEX" val="6"/>
  <p:tag name="KSO_WM_UNIT_FILL_TYPE" val="1"/>
</p:tagLst>
</file>

<file path=ppt/tags/tag219.xml><?xml version="1.0" encoding="utf-8"?>
<p:tagLst xmlns:p="http://schemas.openxmlformats.org/presentationml/2006/main">
  <p:tag name="KSO_WM_TAG_VERSION" val="1.0"/>
  <p:tag name="KSO_WM_BEAUTIFY_FLAG" val="#wm#"/>
  <p:tag name="KSO_WM_TEMPLATE_CATEGORY" val="diagram"/>
  <p:tag name="KSO_WM_TEMPLATE_INDEX" val="20168437"/>
  <p:tag name="KSO_WM_UNIT_TYPE" val="l_h_i"/>
  <p:tag name="KSO_WM_UNIT_INDEX" val="1_4_1"/>
  <p:tag name="KSO_WM_UNIT_ID" val="diagram20168437_3*l_h_i*1_4_1"/>
  <p:tag name="KSO_WM_UNIT_LAYERLEVEL" val="1_1_1"/>
  <p:tag name="KSO_WM_DIAGRAM_GROUP_CODE" val="l1-1"/>
  <p:tag name="KSO_WM_UNIT_FILL_FORE_SCHEMECOLOR_INDEX" val="8"/>
  <p:tag name="KSO_WM_UNI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20168437"/>
  <p:tag name="KSO_WM_UNIT_TYPE" val="l_i"/>
  <p:tag name="KSO_WM_UNIT_INDEX" val="1_1"/>
  <p:tag name="KSO_WM_UNIT_ID" val="diagram20168437_3*l_i*1_1"/>
  <p:tag name="KSO_WM_UNIT_LAYERLEVEL" val="1_1"/>
  <p:tag name="KSO_WM_DIAGRAM_GROUP_CODE" val="l1-1"/>
  <p:tag name="KSO_WM_UNIT_FILL_FORE_SCHEMECOLOR_INDEX" val="16"/>
  <p:tag name="KSO_WM_UNIT_FILL_TYPE" val="1"/>
  <p:tag name="KSO_WM_UNIT_LINE_FORE_SCHEMECOLOR_INDEX" val="16"/>
  <p:tag name="KSO_WM_UNIT_LINE_FILL_TYPE" val="2"/>
  <p:tag name="KSO_WM_UNIT_PLACING_PICTURE_USER_VIEWPORT" val="{&quot;height&quot;:1664,&quot;width&quot;:1683}"/>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wm#"/>
  <p:tag name="KSO_WM_TEMPLATE_CATEGORY" val="diagram"/>
  <p:tag name="KSO_WM_TEMPLATE_INDEX" val="20209527"/>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3-04-26T11:58:34&quot;,&quot;maxSize&quot;:{&quot;size1&quot;:2.310280974926772},&quot;minSize&quot;:{&quot;size1&quot;:2.310280974926772},&quot;normalSize&quot;:{&quot;size1&quot;:2.310280974926772},&quot;subLayout&quot;:[{&quot;id&quot;:&quot;2023-04-26T11:58:34&quot;,&quot;type&quot;:0},{&quot;id&quot;:&quot;2023-04-26T11:58:34&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ACKGROUND_TYPE" val="general"/>
  <p:tag name="KSO_WM_SLIDE_SUPPORT_FEATURE_TYPE" val="3"/>
  <p:tag name="KSO_WM_TEMPLATE_ASSEMBLE_XID" val="60656e904054ed1e2fb7fb93"/>
  <p:tag name="KSO_WM_TEMPLATE_ASSEMBLE_GROUPID" val="60656e904054ed1e2fb7fb9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l_h_i"/>
  <p:tag name="KSO_WM_UNIT_INDEX" val="1_1_1"/>
  <p:tag name="KSO_WM_UNIT_ID" val="diagram20169131_3*l_h_i*1_1_1"/>
  <p:tag name="KSO_WM_UNIT_LAYERLEVEL" val="1_1_1"/>
  <p:tag name="KSO_WM_DIAGRAM_GROUP_CODE" val="l1-1"/>
  <p:tag name="KSO_WM_UNIT_LINE_FORE_SCHEMECOLOR_INDEX" val="6"/>
  <p:tag name="KSO_WM_UNIT_LINE_FILL_TYPE" val="2"/>
  <p:tag name="KSO_WM_UNIT_TEXT_FILL_FORE_SCHEMECOLOR_INDEX" val="2"/>
  <p:tag name="KSO_WM_UNIT_TEXT_FILL_TYPE" val="1"/>
</p:tagLst>
</file>

<file path=ppt/tags/tag231.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l_h_i"/>
  <p:tag name="KSO_WM_UNIT_INDEX" val="1_2_1"/>
  <p:tag name="KSO_WM_UNIT_ID" val="diagram20169131_3*l_h_i*1_2_1"/>
  <p:tag name="KSO_WM_UNIT_LAYERLEVEL" val="1_1_1"/>
  <p:tag name="KSO_WM_DIAGRAM_GROUP_CODE" val="l1-1"/>
  <p:tag name="KSO_WM_UNIT_LINE_FORE_SCHEMECOLOR_INDEX" val="6"/>
  <p:tag name="KSO_WM_UNIT_LINE_FILL_TYPE" val="2"/>
  <p:tag name="KSO_WM_UNIT_TEXT_FILL_FORE_SCHEMECOLOR_INDEX" val="2"/>
  <p:tag name="KSO_WM_UNIT_TEXT_FILL_TYPE" val="1"/>
</p:tagLst>
</file>

<file path=ppt/tags/tag232.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l_h_i"/>
  <p:tag name="KSO_WM_UNIT_INDEX" val="1_3_1"/>
  <p:tag name="KSO_WM_UNIT_ID" val="diagram20169131_3*l_h_i*1_3_1"/>
  <p:tag name="KSO_WM_UNIT_LAYERLEVEL" val="1_1_1"/>
  <p:tag name="KSO_WM_DIAGRAM_GROUP_CODE" val="l1-1"/>
  <p:tag name="KSO_WM_UNIT_LINE_FORE_SCHEMECOLOR_INDEX" val="6"/>
  <p:tag name="KSO_WM_UNIT_LINE_FILL_TYPE" val="2"/>
  <p:tag name="KSO_WM_UNIT_TEXT_FILL_FORE_SCHEMECOLOR_INDEX" val="2"/>
  <p:tag name="KSO_WM_UNIT_TEXT_FILL_TYPE" val="1"/>
</p:tagLst>
</file>

<file path=ppt/tags/tag233.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l_h_i"/>
  <p:tag name="KSO_WM_UNIT_INDEX" val="1_1_2"/>
  <p:tag name="KSO_WM_UNIT_ID" val="diagram20169131_3*l_h_i*1_1_2"/>
  <p:tag name="KSO_WM_UNIT_LAYERLEVEL" val="1_1_1"/>
  <p:tag name="KSO_WM_DIAGRAM_GROUP_CODE" val="l1-1"/>
  <p:tag name="KSO_WM_UNIT_FILL_FORE_SCHEMECOLOR_INDEX" val="5"/>
  <p:tag name="KSO_WM_UNIT_FILL_TYPE" val="1"/>
  <p:tag name="KSO_WM_UNIT_TEXT_FILL_FORE_SCHEMECOLOR_INDEX" val="2"/>
  <p:tag name="KSO_WM_UNIT_TEXT_FILL_TYPE" val="1"/>
</p:tagLst>
</file>

<file path=ppt/tags/tag234.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l_h_a"/>
  <p:tag name="KSO_WM_UNIT_INDEX" val="1_3_1"/>
  <p:tag name="KSO_WM_UNIT_LAYERLEVEL" val="1_1_1"/>
  <p:tag name="KSO_WM_UNIT_VALUE" val="4"/>
  <p:tag name="KSO_WM_UNIT_HIGHLIGHT" val="0"/>
  <p:tag name="KSO_WM_UNIT_COMPATIBLE" val="0"/>
  <p:tag name="KSO_WM_UNIT_CLEAR" val="0"/>
  <p:tag name="KSO_WM_DIAGRAM_GROUP_CODE" val="l1-1"/>
  <p:tag name="KSO_WM_UNIT_ID" val="diagram20169131_3*l_h_a*1_3_1"/>
  <p:tag name="KSO_WM_UNIT_PRESET_TEXT" val="运营总监"/>
  <p:tag name="KSO_WM_UNIT_TEXT_FILL_FORE_SCHEMECOLOR_INDEX" val="14"/>
  <p:tag name="KSO_WM_UNIT_TEXT_FILL_TYPE" val="1"/>
</p:tagLst>
</file>

<file path=ppt/tags/tag235.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l_h_a"/>
  <p:tag name="KSO_WM_UNIT_INDEX" val="1_2_1"/>
  <p:tag name="KSO_WM_UNIT_LAYERLEVEL" val="1_1_1"/>
  <p:tag name="KSO_WM_UNIT_VALUE" val="2"/>
  <p:tag name="KSO_WM_UNIT_HIGHLIGHT" val="0"/>
  <p:tag name="KSO_WM_UNIT_COMPATIBLE" val="0"/>
  <p:tag name="KSO_WM_UNIT_CLEAR" val="0"/>
  <p:tag name="KSO_WM_DIAGRAM_GROUP_CODE" val="l1-1"/>
  <p:tag name="KSO_WM_UNIT_ID" val="diagram20169131_3*l_h_a*1_2_1"/>
  <p:tag name="KSO_WM_UNIT_PRESET_TEXT" val="CFO"/>
  <p:tag name="KSO_WM_UNIT_TEXT_FILL_FORE_SCHEMECOLOR_INDEX" val="14"/>
  <p:tag name="KSO_WM_UNIT_TEXT_FILL_TYPE" val="1"/>
</p:tagLst>
</file>

<file path=ppt/tags/tag236.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l_h_a"/>
  <p:tag name="KSO_WM_UNIT_INDEX" val="1_1_1"/>
  <p:tag name="KSO_WM_UNIT_LAYERLEVEL" val="1_1_1"/>
  <p:tag name="KSO_WM_UNIT_VALUE" val="2"/>
  <p:tag name="KSO_WM_UNIT_HIGHLIGHT" val="0"/>
  <p:tag name="KSO_WM_UNIT_COMPATIBLE" val="0"/>
  <p:tag name="KSO_WM_UNIT_CLEAR" val="0"/>
  <p:tag name="KSO_WM_DIAGRAM_GROUP_CODE" val="l1-1"/>
  <p:tag name="KSO_WM_UNIT_ID" val="diagram20169131_3*l_h_a*1_1_1"/>
  <p:tag name="KSO_WM_UNIT_PRESET_TEXT" val="CEO"/>
  <p:tag name="KSO_WM_UNIT_TEXT_FILL_FORE_SCHEMECOLOR_INDEX" val="14"/>
  <p:tag name="KSO_WM_UNIT_TEXT_FILL_TYPE" val="1"/>
</p:tagLst>
</file>

<file path=ppt/tags/tag237.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l_h_f"/>
  <p:tag name="KSO_WM_UNIT_INDEX" val="1_1_1"/>
  <p:tag name="KSO_WM_UNIT_LAYERLEVEL" val="1_1_1"/>
  <p:tag name="KSO_WM_UNIT_VALUE" val="24"/>
  <p:tag name="KSO_WM_UNIT_HIGHLIGHT" val="0"/>
  <p:tag name="KSO_WM_UNIT_COMPATIBLE" val="0"/>
  <p:tag name="KSO_WM_UNIT_CLEAR" val="0"/>
  <p:tag name="KSO_WM_DIAGRAM_GROUP_CODE" val="l1-1"/>
  <p:tag name="KSO_WM_UNIT_ID" val="diagram20169131_3*l_h_f*1_1_1"/>
  <p:tag name="KSO_WM_UNIT_PRESET_TEXT" val="Lorem ipsum dolor sit amet, consectetuer adipiscing elit.."/>
  <p:tag name="KSO_WM_UNIT_TEXT_FILL_FORE_SCHEMECOLOR_INDEX" val="13"/>
  <p:tag name="KSO_WM_UNIT_TEXT_FILL_TYPE" val="1"/>
</p:tagLst>
</file>

<file path=ppt/tags/tag238.xml><?xml version="1.0" encoding="utf-8"?>
<p:tagLst xmlns:p="http://schemas.openxmlformats.org/presentationml/2006/main">
  <p:tag name="KSO_WM_TAG_VERSION" val="1.0"/>
  <p:tag name="KSO_WM_BEAUTIFY_FLAG" val="#wm#"/>
  <p:tag name="KSO_WM_TEMPLATE_CATEGORY" val="diagram"/>
  <p:tag name="KSO_WM_TEMPLATE_INDEX" val="20169131"/>
  <p:tag name="KSO_WM_UNIT_TYPE" val="a"/>
  <p:tag name="KSO_WM_UNIT_INDEX" val="1"/>
  <p:tag name="KSO_WM_UNIT_LAYERLEVEL" val="1"/>
  <p:tag name="KSO_WM_UNIT_VALUE" val="8"/>
  <p:tag name="KSO_WM_UNIT_ISCONTENTSTITLE" val="0"/>
  <p:tag name="KSO_WM_UNIT_HIGHLIGHT" val="0"/>
  <p:tag name="KSO_WM_UNIT_COMPATIBLE" val="0"/>
  <p:tag name="KSO_WM_UNIT_CLEAR" val="0"/>
  <p:tag name="KSO_WM_DIAGRAM_GROUP_CODE" val="l1_1"/>
  <p:tag name="KSO_WM_UNIT_ID" val="diagram20169131_3*a*1"/>
  <p:tag name="KSO_WM_UNIT_PRESET_TEXT" val="Lorem ipsum"/>
  <p:tag name="KSO_WM_UNIT_TEXT_FILL_FORE_SCHEMECOLOR_INDEX" val="5"/>
  <p:tag name="KSO_WM_UNIT_TEXT_FILL_TYPE" val="1"/>
</p:tagLst>
</file>

<file path=ppt/tags/tag239.xml><?xml version="1.0" encoding="utf-8"?>
<p:tagLst xmlns:p="http://schemas.openxmlformats.org/presentationml/2006/main">
  <p:tag name="KSO_WM_TAG_VERSION" val="1.0"/>
  <p:tag name="KSO_WM_BEAUTIFY_FLAG" val=""/>
  <p:tag name="KSO_WM_TEMPLATE_CATEGORY" val="diagram"/>
  <p:tag name="KSO_WM_TEMPLATE_INDEX" val="20169131"/>
  <p:tag name="KSO_WM_UNIT_TYPE" val="l_h_a"/>
  <p:tag name="KSO_WM_UNIT_INDEX" val="1_1_1"/>
  <p:tag name="KSO_WM_UNIT_LAYERLEVEL" val="1_1_1"/>
  <p:tag name="KSO_WM_UNIT_VALUE" val="2"/>
  <p:tag name="KSO_WM_UNIT_HIGHLIGHT" val="0"/>
  <p:tag name="KSO_WM_UNIT_COMPATIBLE" val="0"/>
  <p:tag name="KSO_WM_UNIT_CLEAR" val="0"/>
  <p:tag name="KSO_WM_DIAGRAM_GROUP_CODE" val="l1-1"/>
  <p:tag name="KSO_WM_UNIT_ID" val="diagram20169131_3*l_h_a*1_1_1"/>
  <p:tag name="KSO_WM_UNIT_PRESET_TEXT" val="CEO"/>
  <p:tag name="KSO_WM_UNIT_TEXT_FILL_FORE_SCHEMECOLOR_INDEX" val="14"/>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TAG_VERSION" val="1.0"/>
  <p:tag name="KSO_WM_BEAUTIFY_FLAG" val=""/>
  <p:tag name="KSO_WM_TEMPLATE_CATEGORY" val="diagram"/>
  <p:tag name="KSO_WM_TEMPLATE_INDEX" val="20169131"/>
  <p:tag name="KSO_WM_UNIT_TYPE" val="l_h_f"/>
  <p:tag name="KSO_WM_UNIT_INDEX" val="1_1_1"/>
  <p:tag name="KSO_WM_UNIT_LAYERLEVEL" val="1_1_1"/>
  <p:tag name="KSO_WM_UNIT_VALUE" val="24"/>
  <p:tag name="KSO_WM_UNIT_HIGHLIGHT" val="0"/>
  <p:tag name="KSO_WM_UNIT_COMPATIBLE" val="0"/>
  <p:tag name="KSO_WM_UNIT_CLEAR" val="0"/>
  <p:tag name="KSO_WM_DIAGRAM_GROUP_CODE" val="l1-1"/>
  <p:tag name="KSO_WM_UNIT_ID" val="diagram20169131_3*l_h_f*1_1_1"/>
  <p:tag name="KSO_WM_UNIT_PRESET_TEXT" val="Lorem ipsum dolor sit amet, consectetuer adipiscing elit.."/>
  <p:tag name="KSO_WM_UNIT_TEXT_FILL_FORE_SCHEMECOLOR_INDEX" val="13"/>
  <p:tag name="KSO_WM_UNIT_TEXT_FILL_TYPE" val="1"/>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TAG_VERSION" val="1.0"/>
  <p:tag name="KSO_WM_BEAUTIFY_FLAG" val=""/>
  <p:tag name="KSO_WM_TEMPLATE_CATEGORY" val="diagram"/>
  <p:tag name="KSO_WM_TEMPLATE_INDEX" val="20169131"/>
  <p:tag name="KSO_WM_UNIT_TYPE" val="l_h_a"/>
  <p:tag name="KSO_WM_UNIT_INDEX" val="1_1_1"/>
  <p:tag name="KSO_WM_UNIT_LAYERLEVEL" val="1_1_1"/>
  <p:tag name="KSO_WM_UNIT_VALUE" val="2"/>
  <p:tag name="KSO_WM_UNIT_HIGHLIGHT" val="0"/>
  <p:tag name="KSO_WM_UNIT_COMPATIBLE" val="0"/>
  <p:tag name="KSO_WM_UNIT_CLEAR" val="0"/>
  <p:tag name="KSO_WM_DIAGRAM_GROUP_CODE" val="l1-1"/>
  <p:tag name="KSO_WM_UNIT_ID" val="diagram20169131_3*l_h_a*1_1_1"/>
  <p:tag name="KSO_WM_UNIT_PRESET_TEXT" val="CEO"/>
  <p:tag name="KSO_WM_UNIT_TEXT_FILL_FORE_SCHEMECOLOR_INDEX" val="14"/>
  <p:tag name="KSO_WM_UNIT_TEXT_FILL_TYPE" val="1"/>
</p:tagLst>
</file>

<file path=ppt/tags/tag243.xml><?xml version="1.0" encoding="utf-8"?>
<p:tagLst xmlns:p="http://schemas.openxmlformats.org/presentationml/2006/main">
  <p:tag name="KSO_WM_TAG_VERSION" val="1.0"/>
  <p:tag name="KSO_WM_BEAUTIFY_FLAG" val=""/>
  <p:tag name="KSO_WM_TEMPLATE_CATEGORY" val="diagram"/>
  <p:tag name="KSO_WM_TEMPLATE_INDEX" val="20169131"/>
  <p:tag name="KSO_WM_UNIT_TYPE" val="l_h_f"/>
  <p:tag name="KSO_WM_UNIT_INDEX" val="1_1_1"/>
  <p:tag name="KSO_WM_UNIT_LAYERLEVEL" val="1_1_1"/>
  <p:tag name="KSO_WM_UNIT_VALUE" val="24"/>
  <p:tag name="KSO_WM_UNIT_HIGHLIGHT" val="0"/>
  <p:tag name="KSO_WM_UNIT_COMPATIBLE" val="0"/>
  <p:tag name="KSO_WM_UNIT_CLEAR" val="0"/>
  <p:tag name="KSO_WM_DIAGRAM_GROUP_CODE" val="l1-1"/>
  <p:tag name="KSO_WM_UNIT_ID" val="diagram20169131_3*l_h_f*1_1_1"/>
  <p:tag name="KSO_WM_UNIT_PRESET_TEXT" val="Lorem ipsum dolor sit amet, consectetuer adipiscing elit.."/>
  <p:tag name="KSO_WM_UNIT_TEXT_FILL_FORE_SCHEMECOLOR_INDEX" val="13"/>
  <p:tag name="KSO_WM_UNIT_TEXT_FILL_TYPE" val="1"/>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TAG_VERSION" val="1.0"/>
  <p:tag name="KSO_WM_BEAUTIFY_FLAG" val=""/>
  <p:tag name="KSO_WM_TEMPLATE_CATEGORY" val="diagram"/>
  <p:tag name="KSO_WM_TEMPLATE_INDEX" val="20169131"/>
  <p:tag name="KSO_WM_UNIT_TYPE" val="l_h_i"/>
  <p:tag name="KSO_WM_UNIT_INDEX" val="1_3_1"/>
  <p:tag name="KSO_WM_UNIT_ID" val="diagram20169131_3*l_h_i*1_3_1"/>
  <p:tag name="KSO_WM_UNIT_LAYERLEVEL" val="1_1_1"/>
  <p:tag name="KSO_WM_DIAGRAM_GROUP_CODE" val="l1-1"/>
  <p:tag name="KSO_WM_UNIT_LINE_FORE_SCHEMECOLOR_INDEX" val="6"/>
  <p:tag name="KSO_WM_UNIT_LINE_FILL_TYPE" val="2"/>
  <p:tag name="KSO_WM_UNIT_TEXT_FILL_FORE_SCHEMECOLOR_INDEX" val="2"/>
  <p:tag name="KSO_WM_UNIT_TEXT_FILL_TYPE" val="1"/>
</p:tagLst>
</file>

<file path=ppt/tags/tag246.xml><?xml version="1.0" encoding="utf-8"?>
<p:tagLst xmlns:p="http://schemas.openxmlformats.org/presentationml/2006/main">
  <p:tag name="KSO_WM_TAG_VERSION" val="1.0"/>
  <p:tag name="KSO_WM_BEAUTIFY_FLAG" val=""/>
  <p:tag name="KSO_WM_TEMPLATE_CATEGORY" val="diagram"/>
  <p:tag name="KSO_WM_TEMPLATE_INDEX" val="20169131"/>
  <p:tag name="KSO_WM_UNIT_TYPE" val="l_h_a"/>
  <p:tag name="KSO_WM_UNIT_INDEX" val="1_1_1"/>
  <p:tag name="KSO_WM_UNIT_LAYERLEVEL" val="1_1_1"/>
  <p:tag name="KSO_WM_UNIT_VALUE" val="2"/>
  <p:tag name="KSO_WM_UNIT_HIGHLIGHT" val="0"/>
  <p:tag name="KSO_WM_UNIT_COMPATIBLE" val="0"/>
  <p:tag name="KSO_WM_UNIT_CLEAR" val="0"/>
  <p:tag name="KSO_WM_DIAGRAM_GROUP_CODE" val="l1-1"/>
  <p:tag name="KSO_WM_UNIT_ID" val="diagram20169131_3*l_h_a*1_1_1"/>
  <p:tag name="KSO_WM_UNIT_PRESET_TEXT" val="CEO"/>
  <p:tag name="KSO_WM_UNIT_TEXT_FILL_FORE_SCHEMECOLOR_INDEX" val="14"/>
  <p:tag name="KSO_WM_UNIT_TEXT_FILL_TYPE" val="1"/>
</p:tagLst>
</file>

<file path=ppt/tags/tag247.xml><?xml version="1.0" encoding="utf-8"?>
<p:tagLst xmlns:p="http://schemas.openxmlformats.org/presentationml/2006/main">
  <p:tag name="KSO_WM_TAG_VERSION" val="1.0"/>
  <p:tag name="KSO_WM_BEAUTIFY_FLAG" val=""/>
  <p:tag name="KSO_WM_TEMPLATE_CATEGORY" val="diagram"/>
  <p:tag name="KSO_WM_TEMPLATE_INDEX" val="20169131"/>
  <p:tag name="KSO_WM_UNIT_TYPE" val="l_h_f"/>
  <p:tag name="KSO_WM_UNIT_INDEX" val="1_1_1"/>
  <p:tag name="KSO_WM_UNIT_LAYERLEVEL" val="1_1_1"/>
  <p:tag name="KSO_WM_UNIT_VALUE" val="24"/>
  <p:tag name="KSO_WM_UNIT_HIGHLIGHT" val="0"/>
  <p:tag name="KSO_WM_UNIT_COMPATIBLE" val="0"/>
  <p:tag name="KSO_WM_UNIT_CLEAR" val="0"/>
  <p:tag name="KSO_WM_DIAGRAM_GROUP_CODE" val="l1-1"/>
  <p:tag name="KSO_WM_UNIT_ID" val="diagram20169131_3*l_h_f*1_1_1"/>
  <p:tag name="KSO_WM_UNIT_PRESET_TEXT" val="Lorem ipsum dolor sit amet, consectetuer adipiscing elit.."/>
  <p:tag name="KSO_WM_UNIT_TEXT_FILL_FORE_SCHEMECOLOR_INDEX" val="13"/>
  <p:tag name="KSO_WM_UNIT_TEXT_FILL_TYPE" val="1"/>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wm#"/>
  <p:tag name="KSO_WM_TEMPLATE_CATEGORY" val="diagram"/>
  <p:tag name="KSO_WM_TEMPLATE_INDEX" val="20209527"/>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3-04-26T11:58:34&quot;,&quot;maxSize&quot;:{&quot;size1&quot;:2.310280974926772},&quot;minSize&quot;:{&quot;size1&quot;:2.310280974926772},&quot;normalSize&quot;:{&quot;size1&quot;:2.310280974926772},&quot;subLayout&quot;:[{&quot;id&quot;:&quot;2023-04-26T11:58:34&quot;,&quot;type&quot;:0},{&quot;id&quot;:&quot;2023-04-26T11:58:34&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ACKGROUND_TYPE" val="general"/>
  <p:tag name="KSO_WM_SLIDE_SUPPORT_FEATURE_TYPE" val="3"/>
  <p:tag name="KSO_WM_TEMPLATE_ASSEMBLE_XID" val="60656e904054ed1e2fb7fb93"/>
  <p:tag name="KSO_WM_TEMPLATE_ASSEMBLE_GROUPID" val="60656e904054ed1e2fb7fb93"/>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UNIT_VALUE" val="1227*2115"/>
  <p:tag name="KSO_WM_UNIT_HIGHLIGHT" val="0"/>
  <p:tag name="KSO_WM_UNIT_COMPATIBLE" val="0"/>
  <p:tag name="KSO_WM_UNIT_DIAGRAM_ISNUMVISUAL" val="0"/>
  <p:tag name="KSO_WM_UNIT_DIAGRAM_ISREFERUNIT" val="0"/>
  <p:tag name="KSO_WM_UNIT_TYPE" val="d"/>
  <p:tag name="KSO_WM_UNIT_INDEX" val="1"/>
  <p:tag name="KSO_WM_UNIT_ID" val="diagram20212700_1*d*1"/>
  <p:tag name="KSO_WM_TEMPLATE_CATEGORY" val="diagram"/>
  <p:tag name="KSO_WM_TEMPLATE_INDEX" val="20212700"/>
  <p:tag name="KSO_WM_UNIT_LAYERLEVEL" val="1"/>
  <p:tag name="KSO_WM_TAG_VERSION" val="1.0"/>
  <p:tag name="KSO_WM_BEAUTIFY_FLAG" val="#wm#"/>
  <p:tag name="KSO_WM_CHIP_GROUPID" val="5e7310da9a230a26b9e88a19"/>
  <p:tag name="KSO_WM_CHIP_XID" val="5e7310da9a230a26b9e88a1a"/>
  <p:tag name="KSO_WM_UNIT_DEC_AREA_ID" val="a786dfddc6a4482fad0c30733a9568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bcfbcf65e094c4b88411179705d5a1d"/>
  <p:tag name="KSO_WM_UNIT_SUPPORT_UNIT_TYPE" val="[&quot;d&quot;]"/>
  <p:tag name="KSO_WM_TEMPLATE_ASSEMBLE_XID" val="60656f654054ed1e2fb8094f"/>
  <p:tag name="KSO_WM_TEMPLATE_ASSEMBLE_GROUPID" val="60656f654054ed1e2fb8094f"/>
  <p:tag name="KSO_WM_UNIT_PLACING_PICTURE_USER_VIEWPORT" val="{&quot;height&quot;:10014,&quot;width&quot;:7736}"/>
</p:tagLst>
</file>

<file path=ppt/tags/tag253.xml><?xml version="1.0" encoding="utf-8"?>
<p:tagLst xmlns:p="http://schemas.openxmlformats.org/presentationml/2006/main">
  <p:tag name="KSO_WM_UNIT_PLACING_PICTURE_USER_VIEWPORT" val="{&quot;height&quot;:1711,&quot;width&quot;:1523}"/>
  <p:tag name="KSO_WM_UNIT_TYPE" val="j"/>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SLIDE_ID" val="diagram2021270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2700"/>
  <p:tag name="KSO_WM_SLIDE_LAYOUT" val="a_d"/>
  <p:tag name="KSO_WM_SLIDE_LAYOUT_CNT" val="1_1"/>
  <p:tag name="KSO_WM_UNIT_SHOW_EDIT_AREA_INDICATION" val="1"/>
  <p:tag name="KSO_WM_TEMPLATE_THUMBS_INDEX" val="1、4、7、12、13、14、15、16、17、18、20、24、25、28、33、36、40、43、44"/>
  <p:tag name="KSO_WM_SLIDE_SIZE" val="840*539"/>
  <p:tag name="KSO_WM_SLIDE_POSITION" val="72*0"/>
  <p:tag name="KSO_WM_SLIDE_LAYOUT_INFO" val="{&quot;direction&quot;:1,&quot;id&quot;:&quot;2021-04-01T15:44:12&quot;,&quot;maxSize&quot;:{&quot;size1&quot;:32.5},&quot;minSize&quot;:{&quot;size1&quot;:27.6},&quot;normalSize&quot;:{&quot;size1&quot;:32.5},&quot;subLayout&quot;:[{&quot;id&quot;:&quot;2021-04-01T15:44:12&quot;,&quot;margin&quot;:{&quot;bottom&quot;:8.043000221252441,&quot;left&quot;:2.5399999618530273,&quot;right&quot;:0.02600000612437725,&quot;top&quot;:5.502999782562256},&quot;type&quot;:0},{&quot;id&quot;:&quot;2021-04-01T15:44:12&quot;,&quot;margin&quot;:{&quot;bottom&quot;:1.6929999589920044,&quot;left&quot;:1.6670000553131104,&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1ae53747e3ea6e293f8b1"/>
  <p:tag name="KSO_WM_CHIP_FILLPROP" val="[[{&quot;text_align&quot;:&quot;cm&quot;,&quot;text_direction&quot;:&quot;horizontal&quot;,&quot;support_big_font&quot;:false,&quot;picture_toward&quot;:0,&quot;picture_dockside&quot;:[],&quot;fill_id&quot;:&quot;df5c712fc297497380a16f2214b4abb2&quot;,&quot;fill_align&quot;:&quot;cm&quot;,&quot;chip_types&quot;:[&quot;picture&quot;,&quot;header&quot;]},{&quot;text_align&quot;:&quot;lm&quot;,&quot;text_direction&quot;:&quot;horizontal&quot;,&quot;support_features&quot;:[&quot;collage&quot;,&quot;carousel&quot;],&quot;support_big_font&quot;:false,&quot;picture_toward&quot;:0,&quot;picture_dockside&quot;:[],&quot;fill_id&quot;:&quot;3e9e6b7343cb4479804798c20b3c2800&quot;,&quot;fill_align&quot;:&quot;cm&quot;,&quot;chip_types&quot;:[&quot;text&quot;,&quot;picture&quot;]}],[{&quot;text_align&quot;:&quot;cm&quot;,&quot;text_direction&quot;:&quot;horizontal&quot;,&quot;support_big_font&quot;:false,&quot;picture_toward&quot;:0,&quot;picture_dockside&quot;:[],&quot;fill_id&quot;:&quot;df5c712fc297497380a16f2214b4abb2&quot;,&quot;fill_align&quot;:&quot;cm&quot;,&quot;chip_types&quot;:[&quot;header&quot;]},{&quot;text_align&quot;:&quot;lm&quot;,&quot;text_direction&quot;:&quot;horizontal&quot;,&quot;support_big_font&quot;:false,&quot;picture_toward&quot;:0,&quot;picture_dockside&quot;:[],&quot;fill_id&quot;:&quot;3e9e6b7343cb4479804798c20b3c2800&quot;,&quot;fill_align&quot;:&quot;cm&quot;,&quot;chip_types&quot;:[&quot;diagram&quot;,&quot;chart&quot;,&quot;table&quot;,&quot;video&quot;]}]]"/>
  <p:tag name="KSO_WM_CHIP_DECFILLPROP" val="[]"/>
  <p:tag name="KSO_WM_SLIDE_CAN_ADD_NAVIGATION" val="1"/>
  <p:tag name="KSO_WM_CHIP_GROUPID" val="5f71a5bf747e3ea6e293b57c"/>
  <p:tag name="KSO_WM_SLIDE_BK_DARK_LIGHT" val="2"/>
  <p:tag name="KSO_WM_SLIDE_BACKGROUND_TYPE" val="general"/>
  <p:tag name="KSO_WM_SLIDE_SUPPORT_FEATURE_TYPE" val="3"/>
  <p:tag name="KSO_WM_TEMPLATE_ASSEMBLE_XID" val="60656f654054ed1e2fb8094f"/>
  <p:tag name="KSO_WM_TEMPLATE_ASSEMBLE_GROUPID" val="60656f654054ed1e2fb8094f"/>
</p:tagLst>
</file>

<file path=ppt/tags/tag257.xml><?xml version="1.0" encoding="utf-8"?>
<p:tagLst xmlns:p="http://schemas.openxmlformats.org/presentationml/2006/main">
  <p:tag name="KSO_WPP_MARK_KEY" val="c529c618-a1da-43f7-9e2b-50f0d3b90d3e"/>
  <p:tag name="COMMONDATA" val="eyJjb3VudCI6MjUsImhkaWQiOiI4NWJjYmQyNTc0ZjNlMTAzNmYwYWRlZWJiY2RhZTc0MiIsInVzZXJDb3VudCI6Mn0="/>
  <p:tag name="commondata" val="eyJjb3VudCI6MjYsImhkaWQiOiJiYjQ4ODIzMjJjNmIzM2M0MTViMGE0ZGJlMTQzNTBiYyIsInVzZXJDb3VudCI6MX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1146</Words>
  <Application>WPS 演示</Application>
  <PresentationFormat>宽屏</PresentationFormat>
  <Paragraphs>88</Paragraphs>
  <Slides>7</Slides>
  <Notes>4</Notes>
  <HiddenSlides>0</HiddenSlides>
  <MMClips>0</MMClips>
  <ScaleCrop>false</ScaleCrop>
  <HeadingPairs>
    <vt:vector size="6" baseType="variant">
      <vt:variant>
        <vt:lpstr>已用的字体</vt:lpstr>
      </vt:variant>
      <vt:variant>
        <vt:i4>48</vt:i4>
      </vt:variant>
      <vt:variant>
        <vt:lpstr>主题</vt:lpstr>
      </vt:variant>
      <vt:variant>
        <vt:i4>2</vt:i4>
      </vt:variant>
      <vt:variant>
        <vt:lpstr>幻灯片标题</vt:lpstr>
      </vt:variant>
      <vt:variant>
        <vt:i4>7</vt:i4>
      </vt:variant>
    </vt:vector>
  </HeadingPairs>
  <TitlesOfParts>
    <vt:vector size="57" baseType="lpstr">
      <vt:lpstr>Arial</vt:lpstr>
      <vt:lpstr>宋体</vt:lpstr>
      <vt:lpstr>Wingdings</vt:lpstr>
      <vt:lpstr>微软雅黑</vt:lpstr>
      <vt:lpstr>Wingdings</vt:lpstr>
      <vt:lpstr>汉仪雅酷黑 55W</vt:lpstr>
      <vt:lpstr>黑体</vt:lpstr>
      <vt:lpstr>汉仪雅酷黑 45W</vt:lpstr>
      <vt:lpstr>思源黑体 CN Light</vt:lpstr>
      <vt:lpstr>汉仪中简黑简</vt:lpstr>
      <vt:lpstr>思源黑体 CN Normal</vt:lpstr>
      <vt:lpstr>思源黑体 CN Regular</vt:lpstr>
      <vt:lpstr>方正全福体</vt:lpstr>
      <vt:lpstr>穿越人海手写体</vt:lpstr>
      <vt:lpstr>Arial Unicode MS</vt:lpstr>
      <vt:lpstr>Calibri</vt:lpstr>
      <vt:lpstr>新宋体</vt:lpstr>
      <vt:lpstr>楷体</vt:lpstr>
      <vt:lpstr>仿宋</vt:lpstr>
      <vt:lpstr>等线</vt:lpstr>
      <vt:lpstr>Ink Free</vt:lpstr>
      <vt:lpstr>Candara Light</vt:lpstr>
      <vt:lpstr>Cascadia Code</vt:lpstr>
      <vt:lpstr>Cascadia Code ExtraLight</vt:lpstr>
      <vt:lpstr>Cascadia Code Light</vt:lpstr>
      <vt:lpstr>Malgun Gothic Semilight</vt:lpstr>
      <vt:lpstr>Microsoft JhengHei</vt:lpstr>
      <vt:lpstr>Microsoft JhengHei Light</vt:lpstr>
      <vt:lpstr>Microsoft YaHei UI</vt:lpstr>
      <vt:lpstr>MingLiU_HKSCS-ExtB</vt:lpstr>
      <vt:lpstr>MS Gothic</vt:lpstr>
      <vt:lpstr>MS PGothic</vt:lpstr>
      <vt:lpstr>MS UI Gothic</vt:lpstr>
      <vt:lpstr>Bahnschrift Light</vt:lpstr>
      <vt:lpstr>Bahnschrift Light Condensed</vt:lpstr>
      <vt:lpstr>Bahnschrift Light SemiCondensed</vt:lpstr>
      <vt:lpstr>Cambria</vt:lpstr>
      <vt:lpstr>Candara</vt:lpstr>
      <vt:lpstr>HoloLens MDL2 Assets</vt:lpstr>
      <vt:lpstr>Impact</vt:lpstr>
      <vt:lpstr>Javanese Text</vt:lpstr>
      <vt:lpstr>Microsoft Tai Le</vt:lpstr>
      <vt:lpstr>MT Extra</vt:lpstr>
      <vt:lpstr>MV Boli</vt:lpstr>
      <vt:lpstr>Trebuchet MS</vt:lpstr>
      <vt:lpstr>Sylfaen</vt:lpstr>
      <vt:lpstr>Sitka Small</vt:lpstr>
      <vt:lpstr>Segoe UI</vt:lpstr>
      <vt:lpstr>Office 主题​​</vt:lpstr>
      <vt:lpstr>1_Office 主题​​</vt:lpstr>
      <vt:lpstr>PowerPoint 演示文稿</vt:lpstr>
      <vt:lpstr>PowerPoint 演示文稿</vt:lpstr>
      <vt:lpstr>PowerPoint 演示文稿</vt:lpstr>
      <vt:lpstr>PowerPoint 演示文稿</vt:lpstr>
      <vt:lpstr> 以专利导航助力工业母机 与精密仪器设备产业高质量发展</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WPS_1700556434</cp:lastModifiedBy>
  <cp:revision>191</cp:revision>
  <dcterms:created xsi:type="dcterms:W3CDTF">2019-06-19T02:08:00Z</dcterms:created>
  <dcterms:modified xsi:type="dcterms:W3CDTF">2023-12-14T06:16:52Z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KSOTemplateUUID">
    <vt:lpwstr>v1.0_mb_gEN6PmH9NDToJcR2AI3hUw==</vt:lpwstr>
  </property>
  <property fmtid="{D5CDD505-2E9C-101B-9397-08002B2CF9AE}" pid="4" name="ICV">
    <vt:lpwstr>96FDC1D7CFD949B69B1314C89D34EA27_12</vt:lpwstr>
  </property>
</Properties>
</file>